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6" r:id="rId1"/>
  </p:sldMasterIdLst>
  <p:notesMasterIdLst>
    <p:notesMasterId r:id="rId35"/>
  </p:notesMasterIdLst>
  <p:sldIdLst>
    <p:sldId id="256" r:id="rId2"/>
    <p:sldId id="257" r:id="rId3"/>
    <p:sldId id="266" r:id="rId4"/>
    <p:sldId id="267" r:id="rId5"/>
    <p:sldId id="265" r:id="rId6"/>
    <p:sldId id="269" r:id="rId7"/>
    <p:sldId id="309" r:id="rId8"/>
    <p:sldId id="270" r:id="rId9"/>
    <p:sldId id="272" r:id="rId10"/>
    <p:sldId id="268" r:id="rId11"/>
    <p:sldId id="280" r:id="rId12"/>
    <p:sldId id="282" r:id="rId13"/>
    <p:sldId id="284" r:id="rId14"/>
    <p:sldId id="296" r:id="rId15"/>
    <p:sldId id="302" r:id="rId16"/>
    <p:sldId id="310" r:id="rId17"/>
    <p:sldId id="303" r:id="rId18"/>
    <p:sldId id="311" r:id="rId19"/>
    <p:sldId id="312" r:id="rId20"/>
    <p:sldId id="313" r:id="rId21"/>
    <p:sldId id="314" r:id="rId22"/>
    <p:sldId id="273" r:id="rId23"/>
    <p:sldId id="315" r:id="rId24"/>
    <p:sldId id="316" r:id="rId25"/>
    <p:sldId id="317" r:id="rId26"/>
    <p:sldId id="318" r:id="rId27"/>
    <p:sldId id="319" r:id="rId28"/>
    <p:sldId id="320" r:id="rId29"/>
    <p:sldId id="281" r:id="rId30"/>
    <p:sldId id="285" r:id="rId31"/>
    <p:sldId id="300" r:id="rId32"/>
    <p:sldId id="321" r:id="rId33"/>
    <p:sldId id="287" r:id="rId34"/>
  </p:sldIdLst>
  <p:sldSz cx="12192000" cy="6858000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mfortaa" panose="020F0603070200060003" pitchFamily="34" charset="0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85521"/>
    <a:srgbClr val="0066AB"/>
    <a:srgbClr val="D15523"/>
    <a:srgbClr val="DE6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70" autoAdjust="0"/>
  </p:normalViewPr>
  <p:slideViewPr>
    <p:cSldViewPr snapToGrid="0">
      <p:cViewPr varScale="1">
        <p:scale>
          <a:sx n="67" d="100"/>
          <a:sy n="67" d="100"/>
        </p:scale>
        <p:origin x="6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C726F-EB8A-4E33-B923-54B2143F0489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7A3D-D7A2-476B-B033-30ECF94A7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5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Distribution hasn’t been done yet – so we will use a weighted</a:t>
            </a:r>
            <a:r>
              <a:rPr lang="en-US" baseline="0" dirty="0" smtClean="0"/>
              <a:t> version</a:t>
            </a:r>
          </a:p>
          <a:p>
            <a:r>
              <a:rPr lang="en-US" baseline="0" dirty="0" smtClean="0"/>
              <a:t>If production based distribution – who gets to get the oil from where</a:t>
            </a:r>
          </a:p>
          <a:p>
            <a:r>
              <a:rPr lang="en-US" baseline="0" dirty="0" smtClean="0"/>
              <a:t>If consumption based who gets to consume when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by per capita emissions distributed equally, but then bring in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and the unequal distribution of wealth, as well as the existing energy mixes of countries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away the emissions quotas of the 3 billion poorest and add it to the 1 billion wealthiest – not forgetting that per capita emission grows by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only because the country generation mixes – indirectly accounting for the fact the those respective countries got rich on cheaply available fossil fuels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DDPP – simple per capita distribution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4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Ange includes all possible scenarios expected by the literature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35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8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60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1200" b="0" dirty="0" smtClean="0">
                <a:latin typeface="Comfortaa" panose="020F0603070200060003" pitchFamily="34" charset="0"/>
              </a:rPr>
              <a:t>IEA, EIA, BP, Shell:</a:t>
            </a:r>
            <a:r>
              <a:rPr lang="en-US" sz="1200" b="0" baseline="0" dirty="0" smtClean="0">
                <a:latin typeface="Comfortaa" panose="020F0603070200060003" pitchFamily="34" charset="0"/>
              </a:rPr>
              <a:t> above 4 degrees trajectory – and they keep saying that!</a:t>
            </a:r>
          </a:p>
          <a:p>
            <a:pPr>
              <a:lnSpc>
                <a:spcPct val="130000"/>
              </a:lnSpc>
            </a:pPr>
            <a:r>
              <a:rPr lang="en-US" sz="1200" b="0" baseline="0" dirty="0" smtClean="0">
                <a:latin typeface="Comfortaa" panose="020F0603070200060003" pitchFamily="34" charset="0"/>
              </a:rPr>
              <a:t>According to NASA, 2 degrees results in 6 </a:t>
            </a:r>
            <a:r>
              <a:rPr lang="en-US" sz="1200" b="0" baseline="0" dirty="0" err="1" smtClean="0">
                <a:latin typeface="Comfortaa" panose="020F0603070200060003" pitchFamily="34" charset="0"/>
              </a:rPr>
              <a:t>metres</a:t>
            </a:r>
            <a:r>
              <a:rPr lang="en-US" sz="1200" b="0" baseline="0" dirty="0" smtClean="0">
                <a:latin typeface="Comfortaa" panose="020F0603070200060003" pitchFamily="34" charset="0"/>
              </a:rPr>
              <a:t> of sea-level rise!</a:t>
            </a:r>
            <a:endParaRPr lang="en-US" sz="1200" b="0" dirty="0" smtClean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200" b="0" dirty="0" smtClean="0">
                <a:latin typeface="Comfortaa" panose="020F0603070200060003" pitchFamily="34" charset="0"/>
              </a:rPr>
              <a:t>DDPP: -57% compared to 2010, 3.1% GDP growth</a:t>
            </a:r>
          </a:p>
          <a:p>
            <a:pPr>
              <a:lnSpc>
                <a:spcPct val="130000"/>
              </a:lnSpc>
            </a:pPr>
            <a:r>
              <a:rPr lang="en-US" sz="1200" b="0" dirty="0" smtClean="0">
                <a:latin typeface="Comfortaa" panose="020F0603070200060003" pitchFamily="34" charset="0"/>
              </a:rPr>
              <a:t>The state that they include technology learning but not clear how</a:t>
            </a:r>
          </a:p>
          <a:p>
            <a:pPr>
              <a:lnSpc>
                <a:spcPct val="130000"/>
              </a:lnSpc>
            </a:pPr>
            <a:r>
              <a:rPr lang="en-US" sz="1200" b="0" dirty="0" smtClean="0">
                <a:latin typeface="Comfortaa" panose="020F0603070200060003" pitchFamily="34" charset="0"/>
              </a:rPr>
              <a:t>Do not actually state clearly the primary</a:t>
            </a:r>
            <a:r>
              <a:rPr lang="en-US" sz="1200" b="0" baseline="0" dirty="0" smtClean="0">
                <a:latin typeface="Comfortaa" panose="020F0603070200060003" pitchFamily="34" charset="0"/>
              </a:rPr>
              <a:t> energy requirements and fossil consumption of countries</a:t>
            </a:r>
          </a:p>
          <a:p>
            <a:pPr>
              <a:lnSpc>
                <a:spcPct val="130000"/>
              </a:lnSpc>
            </a:pPr>
            <a:r>
              <a:rPr lang="en-US" sz="1200" b="0" baseline="0" dirty="0" smtClean="0">
                <a:latin typeface="Comfortaa" panose="020F0603070200060003" pitchFamily="34" charset="0"/>
              </a:rPr>
              <a:t>They only report carbon intensity or power generation – they do not give the breakdowns…</a:t>
            </a:r>
          </a:p>
          <a:p>
            <a:pPr>
              <a:lnSpc>
                <a:spcPct val="130000"/>
              </a:lnSpc>
            </a:pPr>
            <a:r>
              <a:rPr lang="en-US" sz="1200" b="0" baseline="0" dirty="0" smtClean="0">
                <a:latin typeface="Comfortaa" panose="020F0603070200060003" pitchFamily="34" charset="0"/>
              </a:rPr>
              <a:t>Quadrupling building efficiency</a:t>
            </a:r>
            <a:endParaRPr lang="en-US" sz="1200" b="0" dirty="0">
              <a:latin typeface="Comfortaa" panose="020F06030702000600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8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</a:p>
          <a:p>
            <a:r>
              <a:rPr lang="en-US" baseline="0" dirty="0" smtClean="0"/>
              <a:t>Potential reserves exceed the co budget by 35-60 times (6-7 proven reserves)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8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48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8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66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5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of the modeling</a:t>
            </a:r>
            <a:r>
              <a:rPr lang="en-US" baseline="0" dirty="0" smtClean="0"/>
              <a:t> is being conducted by developing – mostly economically ratified scenarios – and then assessing the impact later.</a:t>
            </a:r>
            <a:endParaRPr lang="en-US" dirty="0" smtClean="0"/>
          </a:p>
          <a:p>
            <a:r>
              <a:rPr lang="en-US" dirty="0" smtClean="0"/>
              <a:t>We decided to go the other way around and investigate only the scenarios which fit into the co2 limit</a:t>
            </a:r>
            <a:r>
              <a:rPr lang="en-US" baseline="0" dirty="0" smtClean="0"/>
              <a:t> by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6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4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9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603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81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20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24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2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4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3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0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5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9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7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F80AE-FB18-4C6C-AD35-94A55E7BA7F7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46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abs/1503.06832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://www.mdpi.com/2071-1050/6/5/2601" TargetMode="External"/><Relationship Id="rId12" Type="http://schemas.openxmlformats.org/officeDocument/2006/relationships/hyperlink" Target="http://runthemodel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11" Type="http://schemas.openxmlformats.org/officeDocument/2006/relationships/hyperlink" Target="http://set.csaladen.es/" TargetMode="External"/><Relationship Id="rId5" Type="http://schemas.openxmlformats.org/officeDocument/2006/relationships/image" Target="../media/image30.png"/><Relationship Id="rId10" Type="http://schemas.openxmlformats.org/officeDocument/2006/relationships/hyperlink" Target="http://set.csaladen.es/set2.html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://set.csaladen.es/set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1500" y="3437199"/>
            <a:ext cx="8128000" cy="1202801"/>
          </a:xfrm>
        </p:spPr>
        <p:txBody>
          <a:bodyPr>
            <a:normAutofit/>
          </a:bodyPr>
          <a:lstStyle/>
          <a:p>
            <a:pPr algn="just"/>
            <a:r>
              <a:rPr lang="hu-HU" sz="3600" cap="none" dirty="0" smtClean="0">
                <a:latin typeface="Comfortaa" panose="020F0603070200060003" pitchFamily="34" charset="0"/>
              </a:rPr>
              <a:t>Investigating </a:t>
            </a:r>
            <a:r>
              <a:rPr lang="en-US" sz="3600" cap="none" dirty="0" smtClean="0">
                <a:latin typeface="Comfortaa" panose="020F0603070200060003" pitchFamily="34" charset="0"/>
              </a:rPr>
              <a:t>G</a:t>
            </a:r>
            <a:r>
              <a:rPr lang="hu-HU" sz="3600" cap="none" dirty="0" smtClean="0">
                <a:latin typeface="Comfortaa" panose="020F0603070200060003" pitchFamily="34" charset="0"/>
              </a:rPr>
              <a:t>lobal and </a:t>
            </a:r>
            <a:r>
              <a:rPr lang="en-US" sz="3600" cap="none" dirty="0" smtClean="0">
                <a:latin typeface="Comfortaa" panose="020F0603070200060003" pitchFamily="34" charset="0"/>
              </a:rPr>
              <a:t>N</a:t>
            </a:r>
            <a:r>
              <a:rPr lang="hu-HU" sz="3600" cap="none" dirty="0" smtClean="0">
                <a:latin typeface="Comfortaa" panose="020F0603070200060003" pitchFamily="34" charset="0"/>
              </a:rPr>
              <a:t>ational </a:t>
            </a:r>
            <a:r>
              <a:rPr lang="en-US" sz="3600" cap="none" dirty="0" smtClean="0">
                <a:latin typeface="Comfortaa" panose="020F0603070200060003" pitchFamily="34" charset="0"/>
              </a:rPr>
              <a:t/>
            </a:r>
            <a:br>
              <a:rPr lang="en-US" sz="3600" cap="none" dirty="0" smtClean="0">
                <a:latin typeface="Comfortaa" panose="020F0603070200060003" pitchFamily="34" charset="0"/>
              </a:rPr>
            </a:br>
            <a:r>
              <a:rPr lang="en-US" sz="3600" cap="none" dirty="0" smtClean="0">
                <a:latin typeface="Comfortaa" panose="020F0603070200060003" pitchFamily="34" charset="0"/>
              </a:rPr>
              <a:t>Sustainable Energy </a:t>
            </a:r>
            <a:r>
              <a:rPr lang="en-US" sz="3600" cap="none" dirty="0">
                <a:latin typeface="Comfortaa" panose="020F0603070200060003" pitchFamily="34" charset="0"/>
              </a:rPr>
              <a:t>T</a:t>
            </a:r>
            <a:r>
              <a:rPr lang="en-US" sz="3600" cap="none" dirty="0" smtClean="0">
                <a:latin typeface="Comfortaa" panose="020F0603070200060003" pitchFamily="34" charset="0"/>
              </a:rPr>
              <a:t>ransition Paths</a:t>
            </a:r>
            <a:endParaRPr lang="en-US" sz="3600" cap="none" dirty="0">
              <a:latin typeface="Comfortaa" panose="020F06030702000600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1187" y="254000"/>
            <a:ext cx="4340226" cy="11938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</a:t>
            </a:r>
            <a:r>
              <a:rPr lang="hu-HU" b="1" dirty="0" smtClean="0">
                <a:latin typeface="Comfortaa" panose="020F0603070200060003" pitchFamily="34" charset="0"/>
              </a:rPr>
              <a:t>é</a:t>
            </a:r>
            <a:r>
              <a:rPr lang="en-US" b="1" dirty="0" err="1" smtClean="0">
                <a:latin typeface="Comfortaa" panose="020F0603070200060003" pitchFamily="34" charset="0"/>
              </a:rPr>
              <a:t>nes</a:t>
            </a:r>
            <a:r>
              <a:rPr lang="en-US" b="1" dirty="0" smtClean="0">
                <a:latin typeface="Comfortaa" panose="020F0603070200060003" pitchFamily="34" charset="0"/>
              </a:rPr>
              <a:t> </a:t>
            </a:r>
            <a:r>
              <a:rPr lang="en-US" b="1" dirty="0">
                <a:latin typeface="Comfortaa" panose="020F0603070200060003" pitchFamily="34" charset="0"/>
              </a:rPr>
              <a:t>Csala</a:t>
            </a:r>
          </a:p>
          <a:p>
            <a:pPr algn="ctr"/>
            <a:r>
              <a:rPr lang="en-US" dirty="0" smtClean="0">
                <a:latin typeface="Comfortaa" panose="020F0603070200060003" pitchFamily="34" charset="0"/>
              </a:rPr>
              <a:t>PhD Qualifying Exam Part 2</a:t>
            </a:r>
          </a:p>
          <a:p>
            <a:pPr algn="ctr"/>
            <a:r>
              <a:rPr lang="en-US" dirty="0" smtClean="0">
                <a:latin typeface="Comfortaa" panose="020F0603070200060003" pitchFamily="34" charset="0"/>
              </a:rPr>
              <a:t>Masdar Institute | MIT | 10/08/15</a:t>
            </a:r>
            <a:endParaRPr lang="en-US" dirty="0">
              <a:latin typeface="Comfortaa" panose="020F06030702000600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0" y="1972199"/>
            <a:ext cx="8458200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20 trillion </a:t>
            </a:r>
            <a:r>
              <a:rPr lang="en-US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green</a:t>
            </a:r>
            <a:r>
              <a:rPr lang="en-US" cap="none" dirty="0" smtClean="0">
                <a:latin typeface="Comfortaa" panose="020F0603070200060003" pitchFamily="34" charset="0"/>
              </a:rPr>
              <a:t> watts</a:t>
            </a:r>
            <a:endParaRPr lang="en-US" cap="none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51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the principles outlined by Sgouridis, Csala (2014) using open data from EIA, BP, UNSD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(expected 2015)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0844" y="2570358"/>
            <a:ext cx="2943387" cy="23735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92D050"/>
                </a:solidFill>
                <a:latin typeface="Comfortaa" panose="020F0603070200060003" pitchFamily="34" charset="0"/>
              </a:rPr>
              <a:t>√ </a:t>
            </a:r>
            <a:r>
              <a:rPr lang="en-US" sz="1600" b="1" dirty="0" smtClean="0">
                <a:latin typeface="Comfortaa" panose="020F0603070200060003" pitchFamily="34" charset="0"/>
              </a:rPr>
              <a:t>Carrying capacity</a:t>
            </a:r>
          </a:p>
          <a:p>
            <a:pPr marL="0" indent="0">
              <a:lnSpc>
                <a:spcPct val="130000"/>
              </a:lnSpc>
              <a:buNone/>
            </a:pPr>
            <a:endParaRPr lang="en-US" sz="1600" b="1" dirty="0" smtClean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92D050"/>
                </a:solidFill>
                <a:latin typeface="Comfortaa" panose="020F0603070200060003" pitchFamily="34" charset="0"/>
              </a:rPr>
              <a:t>√ </a:t>
            </a:r>
            <a:r>
              <a:rPr lang="en-US" sz="1600" b="1" dirty="0" smtClean="0">
                <a:latin typeface="Comfortaa" panose="020F0603070200060003" pitchFamily="34" charset="0"/>
              </a:rPr>
              <a:t>Societal needs</a:t>
            </a:r>
          </a:p>
          <a:p>
            <a:pPr marL="0" indent="0">
              <a:lnSpc>
                <a:spcPct val="130000"/>
              </a:lnSpc>
              <a:buNone/>
            </a:pPr>
            <a:endParaRPr lang="en-US" sz="1600" b="1" dirty="0" smtClean="0">
              <a:solidFill>
                <a:srgbClr val="92D050"/>
              </a:solidFill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√ </a:t>
            </a:r>
            <a:r>
              <a:rPr lang="en-US" sz="1600" b="1" dirty="0" smtClean="0">
                <a:latin typeface="Comfortaa" panose="020F0603070200060003" pitchFamily="34" charset="0"/>
              </a:rPr>
              <a:t>Sustainable investment</a:t>
            </a:r>
            <a:endParaRPr lang="en-US" sz="1600" b="1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9668" r="1299"/>
          <a:stretch/>
        </p:blipFill>
        <p:spPr>
          <a:xfrm>
            <a:off x="3200346" y="1248773"/>
            <a:ext cx="8657825" cy="50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60" y="1986267"/>
            <a:ext cx="11529646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research </a:t>
            </a:r>
            <a:r>
              <a:rPr lang="en-US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questions</a:t>
            </a:r>
            <a:endParaRPr lang="en-US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53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76679" y="709747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>
                <a:latin typeface="Comfortaa" panose="020F0603070200060003" pitchFamily="34" charset="0"/>
              </a:rPr>
              <a:t>r</a:t>
            </a:r>
            <a:r>
              <a:rPr lang="en-US" sz="2400" b="1" dirty="0" smtClean="0">
                <a:latin typeface="Comfortaa" panose="020F0603070200060003" pitchFamily="34" charset="0"/>
              </a:rPr>
              <a:t>esearch questions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59424" y="1865084"/>
            <a:ext cx="11316761" cy="15955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buFont typeface="+mj-lt"/>
              <a:buAutoNum type="arabicPeriod"/>
            </a:pPr>
            <a:r>
              <a:rPr lang="en-US" sz="2000" dirty="0" smtClean="0">
                <a:latin typeface="Comfortaa" panose="020F0603070200060003" pitchFamily="34" charset="0"/>
              </a:rPr>
              <a:t>What is the </a:t>
            </a:r>
            <a:r>
              <a:rPr lang="en-US" sz="2000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feasibility</a:t>
            </a:r>
            <a:r>
              <a:rPr lang="en-US" sz="2000" dirty="0" smtClean="0">
                <a:latin typeface="Comfortaa" panose="020F0603070200060003" pitchFamily="34" charset="0"/>
              </a:rPr>
              <a:t> of a </a:t>
            </a:r>
            <a:r>
              <a:rPr lang="en-US" sz="2000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global</a:t>
            </a:r>
            <a:r>
              <a:rPr lang="en-US" sz="2000" dirty="0" smtClean="0">
                <a:latin typeface="Comfortaa" panose="020F0603070200060003" pitchFamily="34" charset="0"/>
              </a:rPr>
              <a:t> sustainable energy transition?</a:t>
            </a:r>
          </a:p>
          <a:p>
            <a:pPr marL="800100" lvl="1" indent="-342900" algn="just">
              <a:lnSpc>
                <a:spcPct val="130000"/>
              </a:lnSpc>
              <a:buFont typeface="+mj-lt"/>
              <a:buAutoNum type="alphaLcPeriod"/>
            </a:pPr>
            <a:r>
              <a:rPr lang="en-US" dirty="0" smtClean="0">
                <a:latin typeface="Comfortaa" panose="020F0603070200060003" pitchFamily="34" charset="0"/>
              </a:rPr>
              <a:t> If possible, what level of economic and social effort is necessary to achieve it?</a:t>
            </a:r>
          </a:p>
          <a:p>
            <a:pPr marL="457200" lvl="1" indent="0" algn="just">
              <a:lnSpc>
                <a:spcPct val="130000"/>
              </a:lnSpc>
              <a:buNone/>
            </a:pPr>
            <a:r>
              <a:rPr lang="en-US" dirty="0">
                <a:latin typeface="Comfortaa" panose="020F0603070200060003" pitchFamily="34" charset="0"/>
              </a:rPr>
              <a:t>	</a:t>
            </a:r>
            <a:r>
              <a:rPr lang="en-US" dirty="0" smtClean="0">
                <a:latin typeface="Comfortaa" panose="020F0603070200060003" pitchFamily="34" charset="0"/>
              </a:rPr>
              <a:t>(transition scale, timeline, options, trade-offs)</a:t>
            </a:r>
          </a:p>
          <a:p>
            <a:pPr marL="342900" indent="-342900" algn="just">
              <a:lnSpc>
                <a:spcPct val="130000"/>
              </a:lnSpc>
              <a:buFont typeface="+mj-lt"/>
              <a:buAutoNum type="arabicPeriod"/>
            </a:pPr>
            <a:endParaRPr lang="en-US" sz="2000" dirty="0" smtClean="0">
              <a:latin typeface="Comfortaa" panose="020F0603070200060003" pitchFamily="34" charset="0"/>
            </a:endParaRPr>
          </a:p>
          <a:p>
            <a:pPr marL="342900" indent="-342900" algn="just">
              <a:lnSpc>
                <a:spcPct val="130000"/>
              </a:lnSpc>
              <a:buFont typeface="+mj-lt"/>
              <a:buAutoNum type="arabicPeriod"/>
            </a:pPr>
            <a:r>
              <a:rPr lang="en-US" sz="2000" dirty="0" smtClean="0">
                <a:latin typeface="Comfortaa" panose="020F0603070200060003" pitchFamily="34" charset="0"/>
              </a:rPr>
              <a:t>What are the </a:t>
            </a:r>
            <a:r>
              <a:rPr lang="en-US" sz="2000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feasibilities</a:t>
            </a:r>
            <a:r>
              <a:rPr lang="en-US" sz="2000" dirty="0" smtClean="0">
                <a:latin typeface="Comfortaa" panose="020F0603070200060003" pitchFamily="34" charset="0"/>
              </a:rPr>
              <a:t> of sustainable energy transitions for </a:t>
            </a:r>
            <a:r>
              <a:rPr lang="en-US" sz="2000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individual nations</a:t>
            </a:r>
            <a:r>
              <a:rPr lang="en-US" sz="2000" dirty="0" smtClean="0">
                <a:latin typeface="Comfortaa" panose="020F0603070200060003" pitchFamily="34" charset="0"/>
              </a:rPr>
              <a:t>?</a:t>
            </a:r>
          </a:p>
          <a:p>
            <a:pPr marL="800100" lvl="1" indent="-342900" algn="just">
              <a:lnSpc>
                <a:spcPct val="130000"/>
              </a:lnSpc>
              <a:buFont typeface="+mj-lt"/>
              <a:buAutoNum type="alphaLcPeriod"/>
            </a:pPr>
            <a:r>
              <a:rPr lang="en-US" dirty="0" smtClean="0">
                <a:latin typeface="Comfortaa" panose="020F0603070200060003" pitchFamily="34" charset="0"/>
              </a:rPr>
              <a:t>If possible how is the national sustainable energy transition affected by:</a:t>
            </a:r>
          </a:p>
          <a:p>
            <a:pPr marL="1314450" lvl="2" indent="-400050" algn="just">
              <a:lnSpc>
                <a:spcPct val="130000"/>
              </a:lnSpc>
              <a:buFont typeface="+mj-lt"/>
              <a:buAutoNum type="romanLcPeriod"/>
            </a:pPr>
            <a:r>
              <a:rPr lang="en-US" dirty="0" smtClean="0">
                <a:latin typeface="Comfortaa" panose="020F0603070200060003" pitchFamily="34" charset="0"/>
              </a:rPr>
              <a:t>Natural energy resources (fossil reserves and renewable potential)</a:t>
            </a:r>
          </a:p>
          <a:p>
            <a:pPr marL="1314450" lvl="2" indent="-400050" algn="just">
              <a:lnSpc>
                <a:spcPct val="130000"/>
              </a:lnSpc>
              <a:buFont typeface="+mj-lt"/>
              <a:buAutoNum type="romanLcPeriod"/>
            </a:pPr>
            <a:r>
              <a:rPr lang="en-US" dirty="0" smtClean="0">
                <a:latin typeface="Comfortaa" panose="020F0603070200060003" pitchFamily="34" charset="0"/>
              </a:rPr>
              <a:t>Embedded </a:t>
            </a:r>
            <a:r>
              <a:rPr lang="en-US" dirty="0">
                <a:latin typeface="Comfortaa" panose="020F0603070200060003" pitchFamily="34" charset="0"/>
              </a:rPr>
              <a:t>energy </a:t>
            </a:r>
            <a:r>
              <a:rPr lang="en-US" dirty="0" smtClean="0">
                <a:latin typeface="Comfortaa" panose="020F0603070200060003" pitchFamily="34" charset="0"/>
              </a:rPr>
              <a:t>resources (e</a:t>
            </a:r>
            <a:r>
              <a:rPr lang="en-US" dirty="0">
                <a:latin typeface="Comfortaa" panose="020F0603070200060003" pitchFamily="34" charset="0"/>
              </a:rPr>
              <a:t>nergetic </a:t>
            </a:r>
            <a:r>
              <a:rPr lang="en-US" dirty="0" smtClean="0">
                <a:latin typeface="Comfortaa" panose="020F0603070200060003" pitchFamily="34" charset="0"/>
              </a:rPr>
              <a:t>and economic </a:t>
            </a:r>
            <a:r>
              <a:rPr lang="en-US" dirty="0">
                <a:latin typeface="Comfortaa" panose="020F0603070200060003" pitchFamily="34" charset="0"/>
              </a:rPr>
              <a:t>trade </a:t>
            </a:r>
            <a:r>
              <a:rPr lang="en-US" dirty="0" smtClean="0">
                <a:latin typeface="Comfortaa" panose="020F0603070200060003" pitchFamily="34" charset="0"/>
              </a:rPr>
              <a:t>flows)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35" y="2148773"/>
            <a:ext cx="618979" cy="556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35" y="4289791"/>
            <a:ext cx="618979" cy="5562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47" y="6150599"/>
            <a:ext cx="443552" cy="3986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75" y="6133127"/>
            <a:ext cx="462993" cy="416107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6960723" y="6136353"/>
            <a:ext cx="2164473" cy="5889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000" b="1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completed</a:t>
            </a:r>
            <a:endParaRPr lang="en-US" sz="2000" b="1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9685839" y="6136353"/>
            <a:ext cx="3115761" cy="5889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mfortaa" panose="020F0603070200060003" pitchFamily="34" charset="0"/>
              </a:rPr>
              <a:t>to be addressed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53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60" y="1986267"/>
            <a:ext cx="11529646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methodology</a:t>
            </a:r>
            <a:endParaRPr lang="en-US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5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methodology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7714" y="2035043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Population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[UNSD]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7714" y="3254244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27085" y="2628120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627085" y="4079548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Fossil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17714" y="4473445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Emissions data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[IPCC, EIA, BP]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958238" y="754737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Trade</a:t>
            </a:r>
          </a:p>
          <a:p>
            <a:pPr algn="ctr"/>
            <a:r>
              <a:rPr lang="en-US" b="1" dirty="0">
                <a:latin typeface="Comfortaa" panose="020F0603070200060003" pitchFamily="34" charset="0"/>
              </a:rPr>
              <a:t>d</a:t>
            </a:r>
            <a:r>
              <a:rPr lang="en-US" b="1" dirty="0" smtClean="0">
                <a:latin typeface="Comfortaa" panose="020F0603070200060003" pitchFamily="34" charset="0"/>
              </a:rPr>
              <a:t>ata</a:t>
            </a:r>
          </a:p>
          <a:p>
            <a:pPr algn="ctr"/>
            <a:r>
              <a:rPr lang="en-US" sz="1400" b="1" dirty="0" smtClean="0">
                <a:latin typeface="Comfortaa" panose="020F0603070200060003" pitchFamily="34" charset="0"/>
              </a:rPr>
              <a:t>[UN COMTRADE]</a:t>
            </a:r>
            <a:endParaRPr lang="en-US" sz="1400" b="1" dirty="0">
              <a:latin typeface="Comfortaa" panose="020F0603070200060003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5143" y="1217122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Renewable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EROEI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934850" y="2396408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Renewable energy 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756402" y="1219609"/>
            <a:ext cx="2657959" cy="3361306"/>
          </a:xfrm>
          <a:prstGeom prst="roundRect">
            <a:avLst>
              <a:gd name="adj" fmla="val 3561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Sustainable Energy Transition Paths</a:t>
            </a:r>
          </a:p>
          <a:p>
            <a:pPr algn="ctr"/>
            <a:endParaRPr lang="en-US" b="1" dirty="0">
              <a:latin typeface="Comfortaa" panose="020F0603070200060003" pitchFamily="34" charset="0"/>
            </a:endParaRPr>
          </a:p>
          <a:p>
            <a:pPr algn="ctr"/>
            <a:endParaRPr lang="en-US" b="1" dirty="0" smtClean="0">
              <a:latin typeface="Comfortaa" panose="020F0603070200060003" pitchFamily="34" charset="0"/>
            </a:endParaRPr>
          </a:p>
          <a:p>
            <a:pPr algn="ctr"/>
            <a:endParaRPr lang="en-US" b="1" dirty="0">
              <a:latin typeface="Comfortaa" panose="020F0603070200060003" pitchFamily="34" charset="0"/>
            </a:endParaRPr>
          </a:p>
          <a:p>
            <a:pPr algn="ctr"/>
            <a:endParaRPr lang="en-US" b="1" dirty="0" smtClean="0">
              <a:latin typeface="Comfortaa" panose="020F0603070200060003" pitchFamily="34" charset="0"/>
            </a:endParaRPr>
          </a:p>
          <a:p>
            <a:pPr algn="ctr"/>
            <a:endParaRPr lang="en-US" b="1" dirty="0">
              <a:latin typeface="Comfortaa" panose="020F0603070200060003" pitchFamily="34" charset="0"/>
            </a:endParaRPr>
          </a:p>
          <a:p>
            <a:pPr algn="ctr"/>
            <a:endParaRPr lang="en-US" b="1" dirty="0" smtClean="0">
              <a:latin typeface="Comfortaa" panose="020F0603070200060003" pitchFamily="34" charset="0"/>
            </a:endParaRPr>
          </a:p>
          <a:p>
            <a:pPr algn="ctr"/>
            <a:endParaRPr lang="en-US" b="1" dirty="0">
              <a:latin typeface="Comfortaa" panose="020F0603070200060003" pitchFamily="34" charset="0"/>
            </a:endParaRPr>
          </a:p>
        </p:txBody>
      </p:sp>
      <p:cxnSp>
        <p:nvCxnSpPr>
          <p:cNvPr id="14" name="Straight Arrow Connector 13"/>
          <p:cNvCxnSpPr>
            <a:stCxn id="10" idx="3"/>
            <a:endCxn id="33" idx="1"/>
          </p:cNvCxnSpPr>
          <p:nvPr/>
        </p:nvCxnSpPr>
        <p:spPr>
          <a:xfrm>
            <a:off x="1930400" y="2538898"/>
            <a:ext cx="696685" cy="59307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2" idx="3"/>
            <a:endCxn id="33" idx="1"/>
          </p:cNvCxnSpPr>
          <p:nvPr/>
        </p:nvCxnSpPr>
        <p:spPr>
          <a:xfrm flipV="1">
            <a:off x="1930400" y="3131975"/>
            <a:ext cx="696685" cy="62612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4" idx="1"/>
          </p:cNvCxnSpPr>
          <p:nvPr/>
        </p:nvCxnSpPr>
        <p:spPr>
          <a:xfrm flipV="1">
            <a:off x="1930400" y="4583403"/>
            <a:ext cx="696685" cy="39389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34" idx="1"/>
          </p:cNvCxnSpPr>
          <p:nvPr/>
        </p:nvCxnSpPr>
        <p:spPr>
          <a:xfrm>
            <a:off x="1930400" y="3758099"/>
            <a:ext cx="696685" cy="82530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1" idx="3"/>
            <a:endCxn id="52" idx="1"/>
          </p:cNvCxnSpPr>
          <p:nvPr/>
        </p:nvCxnSpPr>
        <p:spPr>
          <a:xfrm>
            <a:off x="4397829" y="1720977"/>
            <a:ext cx="537021" cy="117928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3" idx="3"/>
            <a:endCxn id="52" idx="1"/>
          </p:cNvCxnSpPr>
          <p:nvPr/>
        </p:nvCxnSpPr>
        <p:spPr>
          <a:xfrm flipV="1">
            <a:off x="4339771" y="2900263"/>
            <a:ext cx="595079" cy="23171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4" idx="3"/>
            <a:endCxn id="52" idx="1"/>
          </p:cNvCxnSpPr>
          <p:nvPr/>
        </p:nvCxnSpPr>
        <p:spPr>
          <a:xfrm flipV="1">
            <a:off x="4339771" y="2900263"/>
            <a:ext cx="595079" cy="168314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7" idx="3"/>
            <a:endCxn id="57" idx="1"/>
          </p:cNvCxnSpPr>
          <p:nvPr/>
        </p:nvCxnSpPr>
        <p:spPr>
          <a:xfrm>
            <a:off x="6670924" y="1258592"/>
            <a:ext cx="1085478" cy="164167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2" idx="3"/>
            <a:endCxn id="57" idx="1"/>
          </p:cNvCxnSpPr>
          <p:nvPr/>
        </p:nvCxnSpPr>
        <p:spPr>
          <a:xfrm flipV="1">
            <a:off x="6647536" y="2900262"/>
            <a:ext cx="1108866" cy="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4548081" y="5176391"/>
            <a:ext cx="7442503" cy="13893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cap="none" dirty="0" smtClean="0">
                <a:latin typeface="Comfortaa" panose="020F0603070200060003" pitchFamily="34" charset="0"/>
              </a:rPr>
              <a:t>A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data-driven</a:t>
            </a:r>
            <a:r>
              <a:rPr lang="en-US" sz="2000" cap="none" dirty="0" smtClean="0">
                <a:latin typeface="Comfortaa" panose="020F0603070200060003" pitchFamily="34" charset="0"/>
              </a:rPr>
              <a:t>, automated creation of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feasible</a:t>
            </a:r>
            <a:r>
              <a:rPr lang="en-US" sz="2000" cap="none" dirty="0" smtClean="0">
                <a:latin typeface="Comfortaa" panose="020F0603070200060003" pitchFamily="34" charset="0"/>
              </a:rPr>
              <a:t>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sustainable </a:t>
            </a:r>
          </a:p>
          <a:p>
            <a:pPr algn="ctr"/>
            <a:endParaRPr lang="en-US" sz="2000" b="1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  <a:p>
            <a:pPr algn="ctr"/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energy transition paths</a:t>
            </a:r>
            <a:r>
              <a:rPr lang="en-US" sz="2000" cap="none" dirty="0" smtClean="0">
                <a:latin typeface="Comfortaa" panose="020F0603070200060003" pitchFamily="34" charset="0"/>
              </a:rPr>
              <a:t> for the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globe</a:t>
            </a:r>
            <a:r>
              <a:rPr lang="en-US" sz="2000" cap="none" dirty="0" smtClean="0">
                <a:latin typeface="Comfortaa" panose="020F0603070200060003" pitchFamily="34" charset="0"/>
              </a:rPr>
              <a:t> and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all nations</a:t>
            </a:r>
            <a:endParaRPr lang="en-US" sz="2000" b="1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934850" y="4077059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Renewable potential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[IRENA]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8091146" y="3418632"/>
            <a:ext cx="1988470" cy="8085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Most Feasible Paths</a:t>
            </a:r>
            <a:endParaRPr lang="en-US" b="1" dirty="0">
              <a:latin typeface="Comfortaa" panose="020F0603070200060003" pitchFamily="34" charset="0"/>
            </a:endParaRPr>
          </a:p>
        </p:txBody>
      </p:sp>
      <p:cxnSp>
        <p:nvCxnSpPr>
          <p:cNvPr id="50" name="Straight Arrow Connector 49"/>
          <p:cNvCxnSpPr>
            <a:stCxn id="46" idx="3"/>
            <a:endCxn id="57" idx="1"/>
          </p:cNvCxnSpPr>
          <p:nvPr/>
        </p:nvCxnSpPr>
        <p:spPr>
          <a:xfrm flipV="1">
            <a:off x="6647536" y="2900262"/>
            <a:ext cx="1108866" cy="168065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8489192" y="2396408"/>
            <a:ext cx="1185499" cy="81691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mfortaa" panose="020F0603070200060003" pitchFamily="34" charset="0"/>
              </a:rPr>
              <a:t>Transition Feasibility Index</a:t>
            </a:r>
            <a:endParaRPr lang="en-US" sz="1400" b="1" dirty="0">
              <a:latin typeface="Comfortaa" panose="020F0603070200060003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9929678" y="2442675"/>
            <a:ext cx="13320" cy="82083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8256013" y="2442675"/>
            <a:ext cx="13320" cy="82083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51" grpId="0" animBg="1"/>
      <p:bldP spid="52" grpId="0" animBg="1"/>
      <p:bldP spid="57" grpId="0" animBg="1"/>
      <p:bldP spid="31" grpId="0"/>
      <p:bldP spid="46" grpId="0" animBg="1"/>
      <p:bldP spid="49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17" y="1304236"/>
            <a:ext cx="6934843" cy="467680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036455" y="1326208"/>
            <a:ext cx="6911829" cy="4652018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methods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7714" y="3254244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627085" y="4079548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Fossil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17714" y="4473445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Emissions data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[IPCC, EIA, BP]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cxnSp>
        <p:nvCxnSpPr>
          <p:cNvPr id="61" name="Straight Arrow Connector 60"/>
          <p:cNvCxnSpPr>
            <a:stCxn id="36" idx="3"/>
            <a:endCxn id="34" idx="1"/>
          </p:cNvCxnSpPr>
          <p:nvPr/>
        </p:nvCxnSpPr>
        <p:spPr>
          <a:xfrm flipV="1">
            <a:off x="1930400" y="4583403"/>
            <a:ext cx="696685" cy="39389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34" idx="1"/>
          </p:cNvCxnSpPr>
          <p:nvPr/>
        </p:nvCxnSpPr>
        <p:spPr>
          <a:xfrm>
            <a:off x="1930400" y="3758099"/>
            <a:ext cx="696685" cy="82530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ubtitle 2"/>
          <p:cNvSpPr txBox="1">
            <a:spLocks/>
          </p:cNvSpPr>
          <p:nvPr/>
        </p:nvSpPr>
        <p:spPr>
          <a:xfrm>
            <a:off x="2165738" y="2906874"/>
            <a:ext cx="2635380" cy="8253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Forced </a:t>
            </a:r>
            <a:r>
              <a:rPr lang="en-US" sz="2400" b="1" dirty="0" err="1" smtClean="0">
                <a:latin typeface="Comfortaa" panose="020F0603070200060003" pitchFamily="34" charset="0"/>
              </a:rPr>
              <a:t>Hubbert</a:t>
            </a:r>
            <a:r>
              <a:rPr lang="en-US" sz="2400" b="1" dirty="0" smtClean="0">
                <a:latin typeface="Comfortaa" panose="020F0603070200060003" pitchFamily="34" charset="0"/>
              </a:rPr>
              <a:t> </a:t>
            </a:r>
            <a:br>
              <a:rPr lang="en-US" sz="2400" b="1" dirty="0" smtClean="0">
                <a:latin typeface="Comfortaa" panose="020F0603070200060003" pitchFamily="34" charset="0"/>
              </a:rPr>
            </a:br>
            <a:r>
              <a:rPr lang="en-US" sz="2400" b="1" dirty="0" smtClean="0">
                <a:latin typeface="Comfortaa" panose="020F0603070200060003" pitchFamily="34" charset="0"/>
              </a:rPr>
              <a:t>phase-out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Maggio, </a:t>
            </a:r>
            <a:r>
              <a:rPr lang="en-US" sz="1000" dirty="0" err="1" smtClean="0">
                <a:latin typeface="Comfortaa" panose="020F0603070200060003" pitchFamily="34" charset="0"/>
              </a:rPr>
              <a:t>Cacciola</a:t>
            </a:r>
            <a:r>
              <a:rPr lang="en-US" sz="1000" dirty="0" smtClean="0">
                <a:latin typeface="Comfortaa" panose="020F0603070200060003" pitchFamily="34" charset="0"/>
              </a:rPr>
              <a:t> (2012)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6912216" y="3319526"/>
            <a:ext cx="4360588" cy="8253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err="1" smtClean="0">
                <a:latin typeface="Comfortaa" panose="020F0603070200060003" pitchFamily="34" charset="0"/>
              </a:rPr>
              <a:t>Hubbert</a:t>
            </a:r>
            <a:r>
              <a:rPr lang="en-US" sz="2400" b="1" dirty="0" smtClean="0">
                <a:latin typeface="Comfortaa" panose="020F0603070200060003" pitchFamily="34" charset="0"/>
              </a:rPr>
              <a:t> curve multi-variant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2254879" y="5485277"/>
            <a:ext cx="8471176" cy="5969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              well-defined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400" b="1" i="1" dirty="0" smtClean="0">
                <a:latin typeface="Comfortaa" panose="020F0603070200060003" pitchFamily="34" charset="0"/>
              </a:rPr>
              <a:t>U</a:t>
            </a:r>
            <a:r>
              <a:rPr lang="en-US" sz="2400" b="1" dirty="0" smtClean="0">
                <a:latin typeface="Comfortaa" panose="020F0603070200060003" pitchFamily="34" charset="0"/>
              </a:rPr>
              <a:t>  limited by carbon cap!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122414" y="5424228"/>
                <a:ext cx="13610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14" y="5424228"/>
                <a:ext cx="136101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08671" y="1009798"/>
                <a:ext cx="95452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Comfortaa" panose="020F0603070200060003" pitchFamily="34" charset="0"/>
                  </a:rPr>
                  <a:t> - peak production,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Comfortaa" panose="020F0603070200060003" pitchFamily="34" charset="0"/>
                  </a:rPr>
                  <a:t> - peak year,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b="0" dirty="0" smtClean="0">
                    <a:latin typeface="Comfortaa" panose="020F0603070200060003" pitchFamily="34" charset="0"/>
                  </a:rPr>
                  <a:t> – ultimately recoverable reserves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671" y="1009798"/>
                <a:ext cx="9545236" cy="307777"/>
              </a:xfrm>
              <a:prstGeom prst="rect">
                <a:avLst/>
              </a:prstGeom>
              <a:blipFill>
                <a:blip r:embed="rId7"/>
                <a:stretch>
                  <a:fillRect t="-26000" r="-16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5" y="1593722"/>
            <a:ext cx="11607790" cy="1164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127" y="3993899"/>
            <a:ext cx="6852498" cy="15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/>
      <p:bldP spid="41" grpId="0"/>
      <p:bldP spid="42" grpId="0"/>
      <p:bldP spid="43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17" y="1304236"/>
            <a:ext cx="6934843" cy="467680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036455" y="1326208"/>
            <a:ext cx="6911829" cy="4652018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methods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7714" y="3254244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627085" y="4079548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Fossil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17714" y="4473445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Emissions data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[IPCC, EIA, BP]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cxnSp>
        <p:nvCxnSpPr>
          <p:cNvPr id="61" name="Straight Arrow Connector 60"/>
          <p:cNvCxnSpPr>
            <a:stCxn id="36" idx="3"/>
            <a:endCxn id="34" idx="1"/>
          </p:cNvCxnSpPr>
          <p:nvPr/>
        </p:nvCxnSpPr>
        <p:spPr>
          <a:xfrm flipV="1">
            <a:off x="1930400" y="4583403"/>
            <a:ext cx="696685" cy="39389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34" idx="1"/>
          </p:cNvCxnSpPr>
          <p:nvPr/>
        </p:nvCxnSpPr>
        <p:spPr>
          <a:xfrm>
            <a:off x="1930400" y="3758099"/>
            <a:ext cx="696685" cy="82530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ubtitle 2"/>
          <p:cNvSpPr txBox="1">
            <a:spLocks/>
          </p:cNvSpPr>
          <p:nvPr/>
        </p:nvSpPr>
        <p:spPr>
          <a:xfrm>
            <a:off x="2165738" y="2906874"/>
            <a:ext cx="2635380" cy="8253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Forced </a:t>
            </a:r>
            <a:r>
              <a:rPr lang="en-US" sz="2400" b="1" dirty="0" err="1" smtClean="0">
                <a:latin typeface="Comfortaa" panose="020F0603070200060003" pitchFamily="34" charset="0"/>
              </a:rPr>
              <a:t>Hubbert</a:t>
            </a:r>
            <a:r>
              <a:rPr lang="en-US" sz="2400" b="1" dirty="0" smtClean="0">
                <a:latin typeface="Comfortaa" panose="020F0603070200060003" pitchFamily="34" charset="0"/>
              </a:rPr>
              <a:t> </a:t>
            </a:r>
            <a:br>
              <a:rPr lang="en-US" sz="2400" b="1" dirty="0" smtClean="0">
                <a:latin typeface="Comfortaa" panose="020F0603070200060003" pitchFamily="34" charset="0"/>
              </a:rPr>
            </a:br>
            <a:r>
              <a:rPr lang="en-US" sz="2400" b="1" dirty="0" smtClean="0">
                <a:latin typeface="Comfortaa" panose="020F0603070200060003" pitchFamily="34" charset="0"/>
              </a:rPr>
              <a:t>phase-out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4339771" y="6231526"/>
            <a:ext cx="7852229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Chakravarty, </a:t>
            </a:r>
            <a:r>
              <a:rPr lang="en-US" sz="1000" dirty="0" err="1" smtClean="0">
                <a:latin typeface="Comfortaa" panose="020F0603070200060003" pitchFamily="34" charset="0"/>
              </a:rPr>
              <a:t>Pacala</a:t>
            </a:r>
            <a:r>
              <a:rPr lang="en-US" sz="1000" dirty="0" smtClean="0">
                <a:latin typeface="Comfortaa" panose="020F0603070200060003" pitchFamily="34" charset="0"/>
              </a:rPr>
              <a:t>, Socolow (2009), Davis, </a:t>
            </a:r>
            <a:r>
              <a:rPr lang="en-US" sz="1000" dirty="0" err="1" smtClean="0">
                <a:latin typeface="Comfortaa" panose="020F0603070200060003" pitchFamily="34" charset="0"/>
              </a:rPr>
              <a:t>Caldeira</a:t>
            </a:r>
            <a:r>
              <a:rPr lang="en-US" sz="1000" dirty="0" smtClean="0">
                <a:latin typeface="Comfortaa" panose="020F0603070200060003" pitchFamily="34" charset="0"/>
              </a:rPr>
              <a:t> (2009), Maggio, </a:t>
            </a:r>
            <a:r>
              <a:rPr lang="en-US" sz="1000" dirty="0" err="1" smtClean="0">
                <a:latin typeface="Comfortaa" panose="020F0603070200060003" pitchFamily="34" charset="0"/>
              </a:rPr>
              <a:t>Cacciola</a:t>
            </a:r>
            <a:r>
              <a:rPr lang="en-US" sz="1000" dirty="0" smtClean="0">
                <a:latin typeface="Comfortaa" panose="020F0603070200060003" pitchFamily="34" charset="0"/>
              </a:rPr>
              <a:t> (2012), Sgouridis (2015)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6312074" y="1752484"/>
            <a:ext cx="5720285" cy="8253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Tx/>
              <a:buChar char="-"/>
            </a:pPr>
            <a:r>
              <a:rPr lang="en-US" sz="2400" b="1" dirty="0" smtClean="0">
                <a:latin typeface="Comfortaa" panose="020F0603070200060003" pitchFamily="34" charset="0"/>
              </a:rPr>
              <a:t>Distributing fossil sources within U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sz="2400" b="1" dirty="0" smtClean="0">
                <a:latin typeface="Comfortaa" panose="020F0603070200060003" pitchFamily="34" charset="0"/>
              </a:rPr>
              <a:t>Distributing the global U amongst nations</a:t>
            </a:r>
          </a:p>
          <a:p>
            <a:pPr lvl="1">
              <a:lnSpc>
                <a:spcPct val="130000"/>
              </a:lnSpc>
              <a:buFontTx/>
              <a:buChar char="-"/>
            </a:pPr>
            <a:r>
              <a:rPr lang="en-US" sz="2200" b="1" dirty="0" smtClean="0">
                <a:latin typeface="Comfortaa" panose="020F0603070200060003" pitchFamily="34" charset="0"/>
              </a:rPr>
              <a:t>Production-based</a:t>
            </a:r>
          </a:p>
          <a:p>
            <a:pPr lvl="2">
              <a:lnSpc>
                <a:spcPct val="130000"/>
              </a:lnSpc>
              <a:buFontTx/>
              <a:buChar char="-"/>
            </a:pPr>
            <a:r>
              <a:rPr lang="en-US" sz="2000" b="1" dirty="0">
                <a:latin typeface="Comfortaa" panose="020F0603070200060003" pitchFamily="34" charset="0"/>
              </a:rPr>
              <a:t>2C Compliant Extractable Reserves</a:t>
            </a:r>
          </a:p>
          <a:p>
            <a:pPr lvl="1">
              <a:lnSpc>
                <a:spcPct val="130000"/>
              </a:lnSpc>
              <a:buFontTx/>
              <a:buChar char="-"/>
            </a:pPr>
            <a:r>
              <a:rPr lang="en-US" sz="2200" b="1" dirty="0" smtClean="0">
                <a:latin typeface="Comfortaa" panose="020F0603070200060003" pitchFamily="34" charset="0"/>
              </a:rPr>
              <a:t>Consumption-based</a:t>
            </a:r>
          </a:p>
          <a:p>
            <a:pPr lvl="2">
              <a:lnSpc>
                <a:spcPct val="130000"/>
              </a:lnSpc>
              <a:buFontTx/>
              <a:buChar char="-"/>
            </a:pPr>
            <a:r>
              <a:rPr lang="en-US" sz="2000" b="1" dirty="0" smtClean="0">
                <a:latin typeface="Comfortaa" panose="020F0603070200060003" pitchFamily="34" charset="0"/>
              </a:rPr>
              <a:t>Population, GDP, Fossil Reserves, “High Emitters</a:t>
            </a:r>
            <a:r>
              <a:rPr lang="en-US" sz="2000" b="1" dirty="0">
                <a:latin typeface="Comfortaa" panose="020F0603070200060003" pitchFamily="34" charset="0"/>
              </a:rPr>
              <a:t>”</a:t>
            </a:r>
            <a:r>
              <a:rPr lang="en-US" sz="2000" b="1" dirty="0" smtClean="0">
                <a:latin typeface="Comfortaa" panose="020F0603070200060003" pitchFamily="34" charset="0"/>
              </a:rPr>
              <a:t>, Emissions Trading, Carbon Price ?, COP21 ?</a:t>
            </a:r>
          </a:p>
          <a:p>
            <a:pPr lvl="1">
              <a:lnSpc>
                <a:spcPct val="130000"/>
              </a:lnSpc>
              <a:buFontTx/>
              <a:buChar char="-"/>
            </a:pPr>
            <a:endParaRPr lang="en-US" sz="2200" b="1" dirty="0">
              <a:latin typeface="Comfortaa" panose="020F06030702000600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22414" y="5424228"/>
            <a:ext cx="8603641" cy="658010"/>
            <a:chOff x="2122414" y="5424228"/>
            <a:chExt cx="8603641" cy="658010"/>
          </a:xfrm>
        </p:grpSpPr>
        <p:sp>
          <p:nvSpPr>
            <p:cNvPr id="42" name="Subtitle 2"/>
            <p:cNvSpPr txBox="1">
              <a:spLocks/>
            </p:cNvSpPr>
            <p:nvPr/>
          </p:nvSpPr>
          <p:spPr>
            <a:xfrm>
              <a:off x="2254879" y="5485277"/>
              <a:ext cx="8471176" cy="59696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None/>
              </a:pPr>
              <a:r>
                <a:rPr lang="en-US" sz="2400" b="1" dirty="0" smtClean="0">
                  <a:latin typeface="Comfortaa" panose="020F0603070200060003" pitchFamily="34" charset="0"/>
                </a:rPr>
                <a:t>              well-defined</a:t>
              </a:r>
            </a:p>
            <a:p>
              <a:pPr marL="0" indent="0">
                <a:lnSpc>
                  <a:spcPct val="130000"/>
                </a:lnSpc>
                <a:buNone/>
              </a:pPr>
              <a:r>
                <a:rPr lang="en-US" sz="2400" b="1" i="1" dirty="0" smtClean="0">
                  <a:latin typeface="Comfortaa" panose="020F0603070200060003" pitchFamily="34" charset="0"/>
                </a:rPr>
                <a:t>U</a:t>
              </a:r>
              <a:r>
                <a:rPr lang="en-US" sz="2400" b="1" dirty="0" smtClean="0">
                  <a:latin typeface="Comfortaa" panose="020F0603070200060003" pitchFamily="34" charset="0"/>
                </a:rPr>
                <a:t>  limited by carbon cap!</a:t>
              </a:r>
              <a:endParaRPr lang="en-US" sz="2400" b="1" dirty="0">
                <a:latin typeface="Comfortaa" panose="020F06030702000600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122414" y="5424228"/>
                  <a:ext cx="136101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414" y="5424228"/>
                  <a:ext cx="1361014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08671" y="1009798"/>
                <a:ext cx="95452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Comfortaa" panose="020F0603070200060003" pitchFamily="34" charset="0"/>
                  </a:rPr>
                  <a:t> - peak production,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Comfortaa" panose="020F0603070200060003" pitchFamily="34" charset="0"/>
                  </a:rPr>
                  <a:t> - peak year,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b="0" dirty="0" smtClean="0">
                    <a:latin typeface="Comfortaa" panose="020F0603070200060003" pitchFamily="34" charset="0"/>
                  </a:rPr>
                  <a:t> – ultimately recoverable reserves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671" y="1009798"/>
                <a:ext cx="9545236" cy="307777"/>
              </a:xfrm>
              <a:prstGeom prst="rect">
                <a:avLst/>
              </a:prstGeom>
              <a:blipFill>
                <a:blip r:embed="rId7"/>
                <a:stretch>
                  <a:fillRect t="-26000" r="-16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ubtitle 2"/>
          <p:cNvSpPr txBox="1">
            <a:spLocks/>
          </p:cNvSpPr>
          <p:nvPr/>
        </p:nvSpPr>
        <p:spPr>
          <a:xfrm>
            <a:off x="-224133" y="5856399"/>
            <a:ext cx="6714600" cy="82530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30000"/>
              </a:lnSpc>
              <a:buNone/>
            </a:pPr>
            <a:r>
              <a:rPr lang="en-US" sz="2200" b="1" dirty="0" smtClean="0">
                <a:latin typeface="Comfortaa" panose="020F0603070200060003" pitchFamily="34" charset="0"/>
              </a:rPr>
              <a:t>US = OECD – US = China = Non-OECD - China</a:t>
            </a:r>
            <a:endParaRPr lang="en-US" sz="2200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4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09244 -0.555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2" y="-2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2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methods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7714" y="2035043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Population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[UNSD]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7714" y="3254244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27085" y="2628120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627085" y="4079548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Fossil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17714" y="4473445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Emissions data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[IPCC, EIA, BP]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5143" y="1217122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Renewable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EROEI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934850" y="2396408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Renewable energy data</a:t>
            </a:r>
            <a:endParaRPr lang="en-US" b="1" dirty="0">
              <a:latin typeface="Comfortaa" panose="020F0603070200060003" pitchFamily="34" charset="0"/>
            </a:endParaRPr>
          </a:p>
        </p:txBody>
      </p:sp>
      <p:cxnSp>
        <p:nvCxnSpPr>
          <p:cNvPr id="14" name="Straight Arrow Connector 13"/>
          <p:cNvCxnSpPr>
            <a:stCxn id="10" idx="3"/>
            <a:endCxn id="33" idx="1"/>
          </p:cNvCxnSpPr>
          <p:nvPr/>
        </p:nvCxnSpPr>
        <p:spPr>
          <a:xfrm>
            <a:off x="1930400" y="2538898"/>
            <a:ext cx="696685" cy="59307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2" idx="3"/>
            <a:endCxn id="33" idx="1"/>
          </p:cNvCxnSpPr>
          <p:nvPr/>
        </p:nvCxnSpPr>
        <p:spPr>
          <a:xfrm flipV="1">
            <a:off x="1930400" y="3131975"/>
            <a:ext cx="696685" cy="62612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4" idx="1"/>
          </p:cNvCxnSpPr>
          <p:nvPr/>
        </p:nvCxnSpPr>
        <p:spPr>
          <a:xfrm flipV="1">
            <a:off x="1930400" y="4583403"/>
            <a:ext cx="696685" cy="39389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34" idx="1"/>
          </p:cNvCxnSpPr>
          <p:nvPr/>
        </p:nvCxnSpPr>
        <p:spPr>
          <a:xfrm>
            <a:off x="1930400" y="3758099"/>
            <a:ext cx="696685" cy="82530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1" idx="3"/>
            <a:endCxn id="52" idx="1"/>
          </p:cNvCxnSpPr>
          <p:nvPr/>
        </p:nvCxnSpPr>
        <p:spPr>
          <a:xfrm>
            <a:off x="4397829" y="1720977"/>
            <a:ext cx="537021" cy="117928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3" idx="3"/>
            <a:endCxn id="52" idx="1"/>
          </p:cNvCxnSpPr>
          <p:nvPr/>
        </p:nvCxnSpPr>
        <p:spPr>
          <a:xfrm flipV="1">
            <a:off x="4339771" y="2900263"/>
            <a:ext cx="595079" cy="23171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4" idx="3"/>
            <a:endCxn id="52" idx="1"/>
          </p:cNvCxnSpPr>
          <p:nvPr/>
        </p:nvCxnSpPr>
        <p:spPr>
          <a:xfrm flipV="1">
            <a:off x="4339771" y="2900263"/>
            <a:ext cx="595079" cy="168314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ubtitle 2"/>
          <p:cNvSpPr txBox="1">
            <a:spLocks/>
          </p:cNvSpPr>
          <p:nvPr/>
        </p:nvSpPr>
        <p:spPr>
          <a:xfrm>
            <a:off x="53758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Own work for 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3" name="Right Arrow 2"/>
          <p:cNvSpPr/>
          <p:nvPr/>
        </p:nvSpPr>
        <p:spPr>
          <a:xfrm rot="16200000">
            <a:off x="8907854" y="5035158"/>
            <a:ext cx="553130" cy="383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6200000">
            <a:off x="8907854" y="3000563"/>
            <a:ext cx="553130" cy="383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42" y="5447951"/>
            <a:ext cx="9553260" cy="1243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751" y="3705641"/>
            <a:ext cx="6584251" cy="112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80832" y="961906"/>
                <a:ext cx="7116885" cy="1569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𝑟𝑒𝑛𝑒𝑤𝑎𝑏𝑙𝑒</m:t>
                          </m:r>
                        </m:sub>
                      </m:sSub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𝑟𝑒𝑛</m:t>
                          </m:r>
                        </m:sub>
                      </m:sSub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8"/>
                            </m:rP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𝑟𝑒𝑛𝑒𝑤𝑎𝑏𝑙𝑒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32" y="961906"/>
                <a:ext cx="7116885" cy="1569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91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 animBg="1"/>
      <p:bldP spid="42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methods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7714" y="2035043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Population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[UNSD]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7714" y="3254244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27085" y="2628120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627085" y="4079548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Fossil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17714" y="4473445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Emissions data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[IPCC, EIA, BP]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5143" y="1217122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Renewable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EROEI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cxnSp>
        <p:nvCxnSpPr>
          <p:cNvPr id="14" name="Straight Arrow Connector 13"/>
          <p:cNvCxnSpPr>
            <a:stCxn id="10" idx="3"/>
            <a:endCxn id="33" idx="1"/>
          </p:cNvCxnSpPr>
          <p:nvPr/>
        </p:nvCxnSpPr>
        <p:spPr>
          <a:xfrm>
            <a:off x="1930400" y="2538898"/>
            <a:ext cx="696685" cy="59307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2" idx="3"/>
            <a:endCxn id="33" idx="1"/>
          </p:cNvCxnSpPr>
          <p:nvPr/>
        </p:nvCxnSpPr>
        <p:spPr>
          <a:xfrm flipV="1">
            <a:off x="1930400" y="3131975"/>
            <a:ext cx="696685" cy="62612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4" idx="1"/>
          </p:cNvCxnSpPr>
          <p:nvPr/>
        </p:nvCxnSpPr>
        <p:spPr>
          <a:xfrm flipV="1">
            <a:off x="1930400" y="4583403"/>
            <a:ext cx="696685" cy="39389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34" idx="1"/>
          </p:cNvCxnSpPr>
          <p:nvPr/>
        </p:nvCxnSpPr>
        <p:spPr>
          <a:xfrm>
            <a:off x="1930400" y="3758099"/>
            <a:ext cx="696685" cy="82530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3" idx="3"/>
            <a:endCxn id="52" idx="1"/>
          </p:cNvCxnSpPr>
          <p:nvPr/>
        </p:nvCxnSpPr>
        <p:spPr>
          <a:xfrm flipV="1">
            <a:off x="4339771" y="2900263"/>
            <a:ext cx="595079" cy="23171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4" idx="3"/>
            <a:endCxn id="52" idx="1"/>
          </p:cNvCxnSpPr>
          <p:nvPr/>
        </p:nvCxnSpPr>
        <p:spPr>
          <a:xfrm flipV="1">
            <a:off x="4339771" y="2900263"/>
            <a:ext cx="595079" cy="168314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ubtitle 2"/>
          <p:cNvSpPr txBox="1">
            <a:spLocks/>
          </p:cNvSpPr>
          <p:nvPr/>
        </p:nvSpPr>
        <p:spPr>
          <a:xfrm>
            <a:off x="53758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Own work for 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cxnSp>
        <p:nvCxnSpPr>
          <p:cNvPr id="63" name="Straight Arrow Connector 62"/>
          <p:cNvCxnSpPr>
            <a:stCxn id="51" idx="3"/>
            <a:endCxn id="52" idx="1"/>
          </p:cNvCxnSpPr>
          <p:nvPr/>
        </p:nvCxnSpPr>
        <p:spPr>
          <a:xfrm>
            <a:off x="4397829" y="1720977"/>
            <a:ext cx="537021" cy="117928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934850" y="754737"/>
            <a:ext cx="5479511" cy="4330031"/>
            <a:chOff x="4934850" y="754737"/>
            <a:chExt cx="5479511" cy="4330031"/>
          </a:xfrm>
        </p:grpSpPr>
        <p:sp>
          <p:nvSpPr>
            <p:cNvPr id="52" name="Rounded Rectangle 51"/>
            <p:cNvSpPr/>
            <p:nvPr/>
          </p:nvSpPr>
          <p:spPr>
            <a:xfrm>
              <a:off x="4934850" y="2396408"/>
              <a:ext cx="1712686" cy="100770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Renewable energy data</a:t>
              </a:r>
              <a:endParaRPr lang="en-US" b="1" dirty="0">
                <a:latin typeface="Comfortaa" panose="020F0603070200060003" pitchFamily="34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958238" y="754737"/>
              <a:ext cx="1712686" cy="100770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Trade</a:t>
              </a:r>
            </a:p>
            <a:p>
              <a:pPr algn="ctr"/>
              <a:r>
                <a:rPr lang="en-US" b="1" dirty="0">
                  <a:latin typeface="Comfortaa" panose="020F0603070200060003" pitchFamily="34" charset="0"/>
                </a:rPr>
                <a:t>d</a:t>
              </a:r>
              <a:r>
                <a:rPr lang="en-US" b="1" dirty="0" smtClean="0">
                  <a:latin typeface="Comfortaa" panose="020F0603070200060003" pitchFamily="34" charset="0"/>
                </a:rPr>
                <a:t>ata</a:t>
              </a:r>
            </a:p>
            <a:p>
              <a:pPr algn="ctr"/>
              <a:r>
                <a:rPr lang="en-US" sz="1400" b="1" dirty="0" smtClean="0">
                  <a:latin typeface="Comfortaa" panose="020F0603070200060003" pitchFamily="34" charset="0"/>
                </a:rPr>
                <a:t>[UN COMTRADE]</a:t>
              </a:r>
              <a:endParaRPr lang="en-US" sz="1400" b="1" dirty="0">
                <a:latin typeface="Comfortaa" panose="020F0603070200060003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756402" y="1219609"/>
              <a:ext cx="2657959" cy="3361306"/>
            </a:xfrm>
            <a:prstGeom prst="roundRect">
              <a:avLst>
                <a:gd name="adj" fmla="val 3561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Sustainable Energy Transition Paths</a:t>
              </a: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  <a:p>
              <a:pPr algn="ctr"/>
              <a:endParaRPr lang="en-US" b="1" dirty="0" smtClean="0">
                <a:latin typeface="Comfortaa" panose="020F0603070200060003" pitchFamily="34" charset="0"/>
              </a:endParaRP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  <a:p>
              <a:pPr algn="ctr"/>
              <a:endParaRPr lang="en-US" b="1" dirty="0" smtClean="0">
                <a:latin typeface="Comfortaa" panose="020F0603070200060003" pitchFamily="34" charset="0"/>
              </a:endParaRP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  <a:p>
              <a:pPr algn="ctr"/>
              <a:endParaRPr lang="en-US" b="1" dirty="0" smtClean="0">
                <a:latin typeface="Comfortaa" panose="020F0603070200060003" pitchFamily="34" charset="0"/>
              </a:endParaRP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</p:txBody>
        </p:sp>
        <p:cxnSp>
          <p:nvCxnSpPr>
            <p:cNvPr id="27" name="Straight Arrow Connector 26"/>
            <p:cNvCxnSpPr>
              <a:stCxn id="25" idx="3"/>
              <a:endCxn id="26" idx="1"/>
            </p:cNvCxnSpPr>
            <p:nvPr/>
          </p:nvCxnSpPr>
          <p:spPr>
            <a:xfrm>
              <a:off x="6670924" y="1258592"/>
              <a:ext cx="1085478" cy="164167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26" idx="1"/>
            </p:cNvCxnSpPr>
            <p:nvPr/>
          </p:nvCxnSpPr>
          <p:spPr>
            <a:xfrm flipV="1">
              <a:off x="6647536" y="2900262"/>
              <a:ext cx="1108866" cy="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4934850" y="4077059"/>
              <a:ext cx="1712686" cy="100770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Renewable potential</a:t>
              </a:r>
            </a:p>
            <a:p>
              <a:pPr algn="ctr"/>
              <a:r>
                <a:rPr lang="en-US" sz="1600" b="1" dirty="0" smtClean="0">
                  <a:latin typeface="Comfortaa" panose="020F0603070200060003" pitchFamily="34" charset="0"/>
                </a:rPr>
                <a:t>[IRENA]</a:t>
              </a:r>
              <a:endParaRPr lang="en-US" sz="1600" b="1" dirty="0">
                <a:latin typeface="Comfortaa" panose="020F0603070200060003" pitchFamily="34" charset="0"/>
              </a:endParaRPr>
            </a:p>
          </p:txBody>
        </p:sp>
        <p:cxnSp>
          <p:nvCxnSpPr>
            <p:cNvPr id="30" name="Straight Arrow Connector 29"/>
            <p:cNvCxnSpPr>
              <a:stCxn id="29" idx="3"/>
              <a:endCxn id="26" idx="1"/>
            </p:cNvCxnSpPr>
            <p:nvPr/>
          </p:nvCxnSpPr>
          <p:spPr>
            <a:xfrm flipV="1">
              <a:off x="6647536" y="2900262"/>
              <a:ext cx="1108866" cy="168065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03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-0.38203 0.1513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2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3" grpId="0" animBg="1"/>
      <p:bldP spid="34" grpId="0" animBg="1"/>
      <p:bldP spid="36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methods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53758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Own work for 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75766" y="1795540"/>
            <a:ext cx="5479511" cy="4330031"/>
            <a:chOff x="4934850" y="754737"/>
            <a:chExt cx="5479511" cy="4330031"/>
          </a:xfrm>
        </p:grpSpPr>
        <p:sp>
          <p:nvSpPr>
            <p:cNvPr id="35" name="Rounded Rectangle 34"/>
            <p:cNvSpPr/>
            <p:nvPr/>
          </p:nvSpPr>
          <p:spPr>
            <a:xfrm>
              <a:off x="4934850" y="2396408"/>
              <a:ext cx="1712686" cy="100770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Renewable energy data</a:t>
              </a:r>
              <a:endParaRPr lang="en-US" b="1" dirty="0">
                <a:latin typeface="Comfortaa" panose="020F0603070200060003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958238" y="754737"/>
              <a:ext cx="1712686" cy="100770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Trade</a:t>
              </a:r>
            </a:p>
            <a:p>
              <a:pPr algn="ctr"/>
              <a:r>
                <a:rPr lang="en-US" b="1" dirty="0">
                  <a:latin typeface="Comfortaa" panose="020F0603070200060003" pitchFamily="34" charset="0"/>
                </a:rPr>
                <a:t>d</a:t>
              </a:r>
              <a:r>
                <a:rPr lang="en-US" b="1" dirty="0" smtClean="0">
                  <a:latin typeface="Comfortaa" panose="020F0603070200060003" pitchFamily="34" charset="0"/>
                </a:rPr>
                <a:t>ata</a:t>
              </a:r>
            </a:p>
            <a:p>
              <a:pPr algn="ctr"/>
              <a:r>
                <a:rPr lang="en-US" sz="1400" b="1" dirty="0" smtClean="0">
                  <a:latin typeface="Comfortaa" panose="020F0603070200060003" pitchFamily="34" charset="0"/>
                </a:rPr>
                <a:t>[UN COMTRADE]</a:t>
              </a:r>
              <a:endParaRPr lang="en-US" sz="1400" b="1" dirty="0">
                <a:latin typeface="Comfortaa" panose="020F0603070200060003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756402" y="1219609"/>
              <a:ext cx="2657959" cy="3361306"/>
            </a:xfrm>
            <a:prstGeom prst="roundRect">
              <a:avLst>
                <a:gd name="adj" fmla="val 3561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Sustainable Energy Transition Paths</a:t>
              </a: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  <a:p>
              <a:pPr algn="ctr"/>
              <a:endParaRPr lang="en-US" b="1" dirty="0" smtClean="0">
                <a:latin typeface="Comfortaa" panose="020F0603070200060003" pitchFamily="34" charset="0"/>
              </a:endParaRP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  <a:p>
              <a:pPr algn="ctr"/>
              <a:endParaRPr lang="en-US" b="1" dirty="0" smtClean="0">
                <a:latin typeface="Comfortaa" panose="020F0603070200060003" pitchFamily="34" charset="0"/>
              </a:endParaRP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  <a:p>
              <a:pPr algn="ctr"/>
              <a:endParaRPr lang="en-US" b="1" dirty="0" smtClean="0">
                <a:latin typeface="Comfortaa" panose="020F0603070200060003" pitchFamily="34" charset="0"/>
              </a:endParaRP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</p:txBody>
        </p:sp>
        <p:cxnSp>
          <p:nvCxnSpPr>
            <p:cNvPr id="40" name="Straight Arrow Connector 39"/>
            <p:cNvCxnSpPr>
              <a:stCxn id="37" idx="3"/>
              <a:endCxn id="38" idx="1"/>
            </p:cNvCxnSpPr>
            <p:nvPr/>
          </p:nvCxnSpPr>
          <p:spPr>
            <a:xfrm>
              <a:off x="6670924" y="1258592"/>
              <a:ext cx="1085478" cy="164167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38" idx="1"/>
            </p:cNvCxnSpPr>
            <p:nvPr/>
          </p:nvCxnSpPr>
          <p:spPr>
            <a:xfrm flipV="1">
              <a:off x="6647536" y="2900262"/>
              <a:ext cx="1108866" cy="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4934850" y="4077059"/>
              <a:ext cx="1712686" cy="100770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Renewable potential</a:t>
              </a:r>
            </a:p>
            <a:p>
              <a:pPr algn="ctr"/>
              <a:r>
                <a:rPr lang="en-US" sz="1600" b="1" dirty="0" smtClean="0">
                  <a:latin typeface="Comfortaa" panose="020F0603070200060003" pitchFamily="34" charset="0"/>
                </a:rPr>
                <a:t>[IRENA]</a:t>
              </a:r>
              <a:endParaRPr lang="en-US" sz="1600" b="1" dirty="0">
                <a:latin typeface="Comfortaa" panose="020F0603070200060003" pitchFamily="34" charset="0"/>
              </a:endParaRPr>
            </a:p>
          </p:txBody>
        </p:sp>
        <p:cxnSp>
          <p:nvCxnSpPr>
            <p:cNvPr id="43" name="Straight Arrow Connector 42"/>
            <p:cNvCxnSpPr>
              <a:stCxn id="42" idx="3"/>
              <a:endCxn id="38" idx="1"/>
            </p:cNvCxnSpPr>
            <p:nvPr/>
          </p:nvCxnSpPr>
          <p:spPr>
            <a:xfrm flipV="1">
              <a:off x="6647536" y="2900262"/>
              <a:ext cx="1108866" cy="168065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ubtitle 2"/>
          <p:cNvSpPr txBox="1">
            <a:spLocks/>
          </p:cNvSpPr>
          <p:nvPr/>
        </p:nvSpPr>
        <p:spPr>
          <a:xfrm>
            <a:off x="5049127" y="3160486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>
                <a:latin typeface="Comfortaa" panose="020F0603070200060003" pitchFamily="34" charset="0"/>
              </a:rPr>
              <a:t>u</a:t>
            </a:r>
            <a:r>
              <a:rPr lang="en-US" sz="2400" b="1" dirty="0" smtClean="0">
                <a:latin typeface="Comfortaa" panose="020F0603070200060003" pitchFamily="34" charset="0"/>
              </a:rPr>
              <a:t>nder 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construction</a:t>
            </a:r>
          </a:p>
        </p:txBody>
      </p:sp>
      <p:sp>
        <p:nvSpPr>
          <p:cNvPr id="45" name="Subtitle 2"/>
          <p:cNvSpPr txBox="1">
            <a:spLocks/>
          </p:cNvSpPr>
          <p:nvPr/>
        </p:nvSpPr>
        <p:spPr>
          <a:xfrm>
            <a:off x="3300518" y="4637692"/>
            <a:ext cx="2251559" cy="62190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For countries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6400" y="1972199"/>
            <a:ext cx="8458200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20 trillion </a:t>
            </a:r>
            <a:r>
              <a:rPr lang="en-US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green</a:t>
            </a:r>
            <a:r>
              <a:rPr lang="en-US" cap="none" dirty="0" smtClean="0">
                <a:latin typeface="Comfortaa" panose="020F0603070200060003" pitchFamily="34" charset="0"/>
              </a:rPr>
              <a:t> watts</a:t>
            </a:r>
            <a:endParaRPr lang="en-US" cap="none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methods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53758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Own work for 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75766" y="1795540"/>
            <a:ext cx="5479511" cy="4330031"/>
            <a:chOff x="4934850" y="754737"/>
            <a:chExt cx="5479511" cy="4330031"/>
          </a:xfrm>
        </p:grpSpPr>
        <p:sp>
          <p:nvSpPr>
            <p:cNvPr id="35" name="Rounded Rectangle 34"/>
            <p:cNvSpPr/>
            <p:nvPr/>
          </p:nvSpPr>
          <p:spPr>
            <a:xfrm>
              <a:off x="4934850" y="2396408"/>
              <a:ext cx="1712686" cy="100770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Renewable energy data</a:t>
              </a:r>
              <a:endParaRPr lang="en-US" b="1" dirty="0">
                <a:latin typeface="Comfortaa" panose="020F0603070200060003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958238" y="754737"/>
              <a:ext cx="1712686" cy="100770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Trade</a:t>
              </a:r>
            </a:p>
            <a:p>
              <a:pPr algn="ctr"/>
              <a:r>
                <a:rPr lang="en-US" b="1" dirty="0">
                  <a:latin typeface="Comfortaa" panose="020F0603070200060003" pitchFamily="34" charset="0"/>
                </a:rPr>
                <a:t>d</a:t>
              </a:r>
              <a:r>
                <a:rPr lang="en-US" b="1" dirty="0" smtClean="0">
                  <a:latin typeface="Comfortaa" panose="020F0603070200060003" pitchFamily="34" charset="0"/>
                </a:rPr>
                <a:t>ata</a:t>
              </a:r>
            </a:p>
            <a:p>
              <a:pPr algn="ctr"/>
              <a:r>
                <a:rPr lang="en-US" sz="1400" b="1" dirty="0" smtClean="0">
                  <a:latin typeface="Comfortaa" panose="020F0603070200060003" pitchFamily="34" charset="0"/>
                </a:rPr>
                <a:t>[UN COMTRADE]</a:t>
              </a:r>
              <a:endParaRPr lang="en-US" sz="1400" b="1" dirty="0">
                <a:latin typeface="Comfortaa" panose="020F0603070200060003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756402" y="1219609"/>
              <a:ext cx="2657959" cy="3361306"/>
            </a:xfrm>
            <a:prstGeom prst="roundRect">
              <a:avLst>
                <a:gd name="adj" fmla="val 3561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Sustainable Energy Transition Paths</a:t>
              </a: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  <a:p>
              <a:pPr algn="ctr"/>
              <a:endParaRPr lang="en-US" b="1" dirty="0" smtClean="0">
                <a:latin typeface="Comfortaa" panose="020F0603070200060003" pitchFamily="34" charset="0"/>
              </a:endParaRP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  <a:p>
              <a:pPr algn="ctr"/>
              <a:endParaRPr lang="en-US" b="1" dirty="0" smtClean="0">
                <a:latin typeface="Comfortaa" panose="020F0603070200060003" pitchFamily="34" charset="0"/>
              </a:endParaRP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  <a:p>
              <a:pPr algn="ctr"/>
              <a:endParaRPr lang="en-US" b="1" dirty="0" smtClean="0">
                <a:latin typeface="Comfortaa" panose="020F0603070200060003" pitchFamily="34" charset="0"/>
              </a:endParaRPr>
            </a:p>
            <a:p>
              <a:pPr algn="ctr"/>
              <a:endParaRPr lang="en-US" b="1" dirty="0">
                <a:latin typeface="Comfortaa" panose="020F0603070200060003" pitchFamily="34" charset="0"/>
              </a:endParaRPr>
            </a:p>
          </p:txBody>
        </p:sp>
        <p:cxnSp>
          <p:nvCxnSpPr>
            <p:cNvPr id="40" name="Straight Arrow Connector 39"/>
            <p:cNvCxnSpPr>
              <a:stCxn id="37" idx="3"/>
              <a:endCxn id="38" idx="1"/>
            </p:cNvCxnSpPr>
            <p:nvPr/>
          </p:nvCxnSpPr>
          <p:spPr>
            <a:xfrm>
              <a:off x="6670924" y="1258592"/>
              <a:ext cx="1085478" cy="164167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38" idx="1"/>
            </p:cNvCxnSpPr>
            <p:nvPr/>
          </p:nvCxnSpPr>
          <p:spPr>
            <a:xfrm flipV="1">
              <a:off x="6647536" y="2900262"/>
              <a:ext cx="1108866" cy="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4934850" y="4077059"/>
              <a:ext cx="1712686" cy="100770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Comfortaa" panose="020F0603070200060003" pitchFamily="34" charset="0"/>
                </a:rPr>
                <a:t>Renewable potential</a:t>
              </a:r>
            </a:p>
            <a:p>
              <a:pPr algn="ctr"/>
              <a:r>
                <a:rPr lang="en-US" sz="1600" b="1" dirty="0" smtClean="0">
                  <a:latin typeface="Comfortaa" panose="020F0603070200060003" pitchFamily="34" charset="0"/>
                </a:rPr>
                <a:t>[IRENA]</a:t>
              </a:r>
              <a:endParaRPr lang="en-US" sz="1600" b="1" dirty="0">
                <a:latin typeface="Comfortaa" panose="020F0603070200060003" pitchFamily="34" charset="0"/>
              </a:endParaRPr>
            </a:p>
          </p:txBody>
        </p:sp>
        <p:cxnSp>
          <p:nvCxnSpPr>
            <p:cNvPr id="43" name="Straight Arrow Connector 42"/>
            <p:cNvCxnSpPr>
              <a:stCxn id="42" idx="3"/>
              <a:endCxn id="38" idx="1"/>
            </p:cNvCxnSpPr>
            <p:nvPr/>
          </p:nvCxnSpPr>
          <p:spPr>
            <a:xfrm flipV="1">
              <a:off x="6647536" y="2900262"/>
              <a:ext cx="1108866" cy="168065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ounded Rectangle 11"/>
          <p:cNvSpPr/>
          <p:nvPr/>
        </p:nvSpPr>
        <p:spPr>
          <a:xfrm>
            <a:off x="3432062" y="4471569"/>
            <a:ext cx="1988470" cy="8085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Most Feasible Paths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30108" y="3449345"/>
            <a:ext cx="1185499" cy="81691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mfortaa" panose="020F0603070200060003" pitchFamily="34" charset="0"/>
              </a:rPr>
              <a:t>Transition Feasibility Index</a:t>
            </a:r>
            <a:endParaRPr lang="en-US" sz="1400" b="1" dirty="0">
              <a:latin typeface="Comfortaa" panose="020F0603070200060003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70594" y="3495612"/>
            <a:ext cx="13320" cy="82083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596929" y="3495612"/>
            <a:ext cx="13320" cy="82083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975136" y="1764349"/>
                <a:ext cx="6335123" cy="4501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algn="ctr">
                  <a:spcBef>
                    <a:spcPts val="600"/>
                  </a:spcBef>
                </a:pPr>
                <a:r>
                  <a:rPr lang="en-US" sz="2300" b="1" dirty="0">
                    <a:solidFill>
                      <a:srgbClr val="92D050"/>
                    </a:solidFill>
                    <a:latin typeface="Comfortaa" panose="020F0603070200060003" pitchFamily="34" charset="0"/>
                    <a:ea typeface="Times New Roman" panose="02020603050405020304" pitchFamily="18" charset="0"/>
                  </a:rPr>
                  <a:t>renewable </a:t>
                </a:r>
                <a:r>
                  <a:rPr lang="en-US" sz="2300" b="1" dirty="0" smtClean="0">
                    <a:solidFill>
                      <a:srgbClr val="92D050"/>
                    </a:solidFill>
                    <a:latin typeface="Comfortaa" panose="020F0603070200060003" pitchFamily="34" charset="0"/>
                    <a:ea typeface="Times New Roman" panose="02020603050405020304" pitchFamily="18" charset="0"/>
                  </a:rPr>
                  <a:t>energy investment ratio   </a:t>
                </a:r>
                <a:endParaRPr lang="en-US" sz="2300" b="1" dirty="0">
                  <a:solidFill>
                    <a:srgbClr val="92D050"/>
                  </a:solidFill>
                  <a:latin typeface="Comfortaa" panose="020F0603070200060003" pitchFamily="34" charset="0"/>
                  <a:ea typeface="Times New Roman" panose="02020603050405020304" pitchFamily="18" charset="0"/>
                </a:endParaRPr>
              </a:p>
              <a:p>
                <a:pPr indent="457200">
                  <a:spcBef>
                    <a:spcPts val="600"/>
                  </a:spcBef>
                  <a:spcAft>
                    <a:spcPts val="0"/>
                  </a:spcAft>
                </a:pPr>
                <a:endParaRPr lang="en-US" sz="23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457200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𝑔𝑟𝑜𝑠𝑠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3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457200" algn="ctr">
                  <a:spcBef>
                    <a:spcPts val="600"/>
                  </a:spcBef>
                  <a:spcAft>
                    <a:spcPts val="0"/>
                  </a:spcAft>
                </a:pPr>
                <a:endParaRPr lang="en-US" sz="2300" i="1" dirty="0" smtClean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457200" algn="ctr">
                  <a:spcBef>
                    <a:spcPts val="600"/>
                  </a:spcBef>
                </a:pPr>
                <a:r>
                  <a:rPr lang="en-US" sz="2300" b="1" dirty="0" smtClean="0">
                    <a:solidFill>
                      <a:srgbClr val="92D050"/>
                    </a:solidFill>
                    <a:latin typeface="Comfortaa" panose="020F0603070200060003" pitchFamily="34" charset="0"/>
                    <a:ea typeface="Times New Roman" panose="02020603050405020304" pitchFamily="18" charset="0"/>
                  </a:rPr>
                  <a:t>transition feasibility index</a:t>
                </a:r>
                <a:endParaRPr lang="en-US" sz="2300" b="1" dirty="0">
                  <a:solidFill>
                    <a:srgbClr val="92D050"/>
                  </a:solidFill>
                  <a:latin typeface="Comfortaa" panose="020F0603070200060003" pitchFamily="34" charset="0"/>
                  <a:ea typeface="Times New Roman" panose="02020603050405020304" pitchFamily="18" charset="0"/>
                </a:endParaRPr>
              </a:p>
              <a:p>
                <a:pPr indent="457200" algn="ctr">
                  <a:spcBef>
                    <a:spcPts val="600"/>
                  </a:spcBef>
                  <a:spcAft>
                    <a:spcPts val="0"/>
                  </a:spcAft>
                </a:pPr>
                <a:endParaRPr lang="en-US" sz="23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457200" algn="ctr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𝑇𝐹𝐼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)∙</m:t>
                      </m:r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𝑔</m:t>
                      </m:r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2100(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)∙</m:t>
                      </m:r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)∙</m:t>
                      </m:r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𝑘</m:t>
                      </m:r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3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3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acc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7200">
                  <a:spcBef>
                    <a:spcPts val="600"/>
                  </a:spcBef>
                  <a:spcAft>
                    <a:spcPts val="0"/>
                  </a:spcAft>
                </a:pPr>
                <a:endParaRPr lang="en-US" sz="2300" i="1" dirty="0" smtClean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indent="457200">
                  <a:spcBef>
                    <a:spcPts val="6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𝑇𝐹𝐼</m:t>
                          </m:r>
                        </m:e>
                        <m:sub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𝑛𝑜𝑟𝑚𝑎𝑙𝑖𝑧𝑒𝑑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300" b="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𝑇𝐹𝐼</m:t>
                              </m:r>
                            </m:e>
                            <m:sub>
                              <m:r>
                                <a:rPr lang="en-US" sz="2300" b="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𝑚𝑎𝑥</m:t>
                          </m:r>
                          <m:r>
                            <a:rPr lang="en-US" sz="2300" b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𝑇𝐹𝐼</m:t>
                          </m:r>
                          <m:r>
                            <a:rPr lang="en-US" sz="2300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36" y="1764349"/>
                <a:ext cx="6335123" cy="4501104"/>
              </a:xfrm>
              <a:prstGeom prst="rect">
                <a:avLst/>
              </a:prstGeom>
              <a:blipFill>
                <a:blip r:embed="rId2"/>
                <a:stretch>
                  <a:fillRect t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13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60" y="1986267"/>
            <a:ext cx="11529646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results</a:t>
            </a:r>
            <a:endParaRPr lang="en-US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1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the principles outlined by Sgouridis, Csala (2014) using open data from EIA, BP, UNSD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00" y="2453909"/>
            <a:ext cx="11736000" cy="3448714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04554" y="1551237"/>
            <a:ext cx="11787446" cy="6123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2400" b="1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EROEI</a:t>
            </a:r>
            <a:r>
              <a:rPr lang="en-US" sz="2400" b="1" baseline="-25000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2014</a:t>
            </a:r>
            <a:r>
              <a:rPr lang="en-US" sz="2400" b="1" dirty="0" smtClean="0">
                <a:latin typeface="Comfortaa" panose="020F0603070200060003" pitchFamily="34" charset="0"/>
              </a:rPr>
              <a:t> </a:t>
            </a:r>
            <a:r>
              <a:rPr lang="en-US" sz="2400" dirty="0" smtClean="0">
                <a:latin typeface="Comfortaa" panose="020F0603070200060003" pitchFamily="34" charset="0"/>
              </a:rPr>
              <a:t>range</a:t>
            </a:r>
            <a:r>
              <a:rPr lang="en-US" sz="2400" b="1" dirty="0" smtClean="0">
                <a:latin typeface="Comfortaa" panose="020F0603070200060003" pitchFamily="34" charset="0"/>
              </a:rPr>
              <a:t>: 6.67 … 20 </a:t>
            </a:r>
            <a:r>
              <a:rPr lang="en-US" sz="2400" b="1" dirty="0">
                <a:latin typeface="Comfortaa" panose="020F0603070200060003" pitchFamily="34" charset="0"/>
              </a:rPr>
              <a:t>... </a:t>
            </a:r>
            <a:r>
              <a:rPr lang="en-US" sz="2400" b="1" dirty="0" smtClean="0">
                <a:latin typeface="Comfortaa" panose="020F0603070200060003" pitchFamily="34" charset="0"/>
              </a:rPr>
              <a:t>60     </a:t>
            </a:r>
            <a:r>
              <a:rPr lang="en-US" sz="2400" b="1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Demand</a:t>
            </a:r>
            <a:r>
              <a:rPr lang="en-US" sz="2400" b="1" baseline="-25000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2100</a:t>
            </a:r>
            <a:r>
              <a:rPr lang="en-US" sz="2400" b="1" dirty="0" smtClean="0">
                <a:latin typeface="Comfortaa" panose="020F0603070200060003" pitchFamily="34" charset="0"/>
              </a:rPr>
              <a:t> </a:t>
            </a:r>
            <a:r>
              <a:rPr lang="en-US" sz="2400" dirty="0">
                <a:latin typeface="Comfortaa" panose="020F0603070200060003" pitchFamily="34" charset="0"/>
              </a:rPr>
              <a:t>range</a:t>
            </a:r>
            <a:r>
              <a:rPr lang="en-US" sz="2400" b="1" dirty="0">
                <a:latin typeface="Comfortaa" panose="020F0603070200060003" pitchFamily="34" charset="0"/>
              </a:rPr>
              <a:t>: </a:t>
            </a:r>
            <a:r>
              <a:rPr lang="en-US" sz="2400" b="1" dirty="0" smtClean="0">
                <a:latin typeface="Comfortaa" panose="020F0603070200060003" pitchFamily="34" charset="0"/>
              </a:rPr>
              <a:t>667 </a:t>
            </a:r>
            <a:r>
              <a:rPr lang="en-US" sz="2400" b="1" dirty="0">
                <a:latin typeface="Comfortaa" panose="020F0603070200060003" pitchFamily="34" charset="0"/>
              </a:rPr>
              <a:t>… </a:t>
            </a:r>
            <a:r>
              <a:rPr lang="en-US" sz="2400" b="1" dirty="0" smtClean="0">
                <a:latin typeface="Comfortaa" panose="020F0603070200060003" pitchFamily="34" charset="0"/>
              </a:rPr>
              <a:t>2000 </a:t>
            </a:r>
            <a:r>
              <a:rPr lang="en-US" sz="2400" b="1" dirty="0">
                <a:latin typeface="Comfortaa" panose="020F0603070200060003" pitchFamily="34" charset="0"/>
              </a:rPr>
              <a:t>... </a:t>
            </a:r>
            <a:r>
              <a:rPr lang="en-US" sz="2400" b="1" dirty="0" smtClean="0">
                <a:latin typeface="Comfortaa" panose="020F0603070200060003" pitchFamily="34" charset="0"/>
              </a:rPr>
              <a:t>6000 [</a:t>
            </a:r>
            <a:r>
              <a:rPr lang="en-US" sz="2400" b="1" dirty="0" err="1" smtClean="0">
                <a:latin typeface="Comfortaa" panose="020F0603070200060003" pitchFamily="34" charset="0"/>
              </a:rPr>
              <a:t>Wp</a:t>
            </a:r>
            <a:r>
              <a:rPr lang="en-US" sz="2400" b="1" dirty="0" smtClean="0">
                <a:latin typeface="Comfortaa" panose="020F0603070200060003" pitchFamily="34" charset="0"/>
              </a:rPr>
              <a:t>/cap]</a:t>
            </a:r>
            <a:endParaRPr lang="en-US" sz="2400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2400" b="1" dirty="0" smtClean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 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0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the principles outlined by Sgouridis, Csala (2014) using open data from EIA, BP, UNSD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25" y="2453681"/>
            <a:ext cx="11737549" cy="344916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1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given the expected values of variables in the literature and physical constraints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65" y="1172843"/>
            <a:ext cx="8354553" cy="522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6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"/>
            <a:ext cx="12192000" cy="1510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94" y="0"/>
            <a:ext cx="9009646" cy="6486682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121585" y="919368"/>
            <a:ext cx="2912225" cy="10965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T</a:t>
            </a:r>
            <a:r>
              <a:rPr lang="en-US" sz="2000" b="1" dirty="0" smtClean="0">
                <a:latin typeface="Comfortaa" panose="020F0603070200060003" pitchFamily="34" charset="0"/>
              </a:rPr>
              <a:t>he transition envelopes are </a:t>
            </a:r>
            <a:br>
              <a:rPr lang="en-US" sz="2000" b="1" dirty="0" smtClean="0">
                <a:latin typeface="Comfortaa" panose="020F0603070200060003" pitchFamily="34" charset="0"/>
              </a:rPr>
            </a:br>
            <a:r>
              <a:rPr lang="en-US" sz="2000" b="1" dirty="0" smtClean="0">
                <a:latin typeface="Comfortaa" panose="020F0603070200060003" pitchFamily="34" charset="0"/>
              </a:rPr>
              <a:t>narrow during the </a:t>
            </a:r>
            <a:br>
              <a:rPr lang="en-US" sz="2000" b="1" dirty="0" smtClean="0">
                <a:latin typeface="Comfortaa" panose="020F0603070200060003" pitchFamily="34" charset="0"/>
              </a:rPr>
            </a:br>
            <a:r>
              <a:rPr lang="en-US" sz="2000" b="1" dirty="0" smtClean="0">
                <a:latin typeface="Comfortaa" panose="020F0603070200060003" pitchFamily="34" charset="0"/>
              </a:rPr>
              <a:t>early transition phase</a:t>
            </a:r>
          </a:p>
          <a:p>
            <a:pPr>
              <a:lnSpc>
                <a:spcPct val="130000"/>
              </a:lnSpc>
            </a:pPr>
            <a:endParaRPr lang="en-US" sz="2000" b="1" dirty="0" smtClean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Hitting the feasible region requires a 36 times increase in renewable energy installation rates within two decades</a:t>
            </a:r>
          </a:p>
        </p:txBody>
      </p:sp>
    </p:spTree>
    <p:extLst>
      <p:ext uri="{BB962C8B-B14F-4D97-AF65-F5344CB8AC3E}">
        <p14:creationId xmlns:p14="http://schemas.microsoft.com/office/powerpoint/2010/main" val="298811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"/>
            <a:ext cx="12192000" cy="1510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21585" y="919368"/>
            <a:ext cx="2912225" cy="10965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majority of additional capacity needs to be added before 2040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this holds even with very small final demand 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transition speed critical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10" y="246278"/>
            <a:ext cx="9010800" cy="62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"/>
            <a:ext cx="12192000" cy="1510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21585" y="919368"/>
            <a:ext cx="2912225" cy="10965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smaller </a:t>
            </a:r>
            <a:r>
              <a:rPr lang="en-US" sz="2000" b="1" dirty="0">
                <a:latin typeface="Comfortaa" panose="020F0603070200060003" pitchFamily="34" charset="0"/>
              </a:rPr>
              <a:t>sensitivity to EROEI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EROEI only becomes prohibitive if very 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10" y="16600"/>
            <a:ext cx="9010800" cy="654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5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DDPP Executive Summary (2015), 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Comparison with DDPP by SDSN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07" y="1137075"/>
            <a:ext cx="7387594" cy="5259552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52214" y="1873376"/>
            <a:ext cx="4145794" cy="10875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2000" b="1" dirty="0" smtClean="0">
                <a:latin typeface="Comfortaa" panose="020F0603070200060003" pitchFamily="34" charset="0"/>
              </a:rPr>
              <a:t>By 2050 minus 57% CO</a:t>
            </a:r>
            <a:r>
              <a:rPr lang="en-US" sz="2000" b="1" baseline="-25000" dirty="0" smtClean="0">
                <a:latin typeface="Comfortaa" panose="020F0603070200060003" pitchFamily="34" charset="0"/>
              </a:rPr>
              <a:t>2 </a:t>
            </a:r>
            <a:r>
              <a:rPr lang="en-US" sz="2000" b="1" dirty="0" smtClean="0">
                <a:latin typeface="Comfortaa" panose="020F0603070200060003" pitchFamily="34" charset="0"/>
              </a:rPr>
              <a:t>compared to 2010, share of electricity doubles in final energy mix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000" b="1" dirty="0" smtClean="0">
                <a:latin typeface="Comfortaa" panose="020F0603070200060003" pitchFamily="34" charset="0"/>
              </a:rPr>
              <a:t>Annual investments in low-carbon technologies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000" b="1" dirty="0" smtClean="0">
                <a:latin typeface="Comfortaa" panose="020F0603070200060003" pitchFamily="34" charset="0"/>
              </a:rPr>
              <a:t> [monetary, % GDP]:</a:t>
            </a:r>
          </a:p>
          <a:p>
            <a:pPr marL="0" indent="0">
              <a:lnSpc>
                <a:spcPct val="130000"/>
              </a:lnSpc>
              <a:buNone/>
            </a:pPr>
            <a:endParaRPr lang="en-US" sz="2000" b="1" dirty="0" smtClean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2000" b="1" dirty="0" smtClean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2000" b="1" dirty="0">
              <a:latin typeface="Comfortaa" panose="020F0603070200060003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44327"/>
              </p:ext>
            </p:extLst>
          </p:nvPr>
        </p:nvGraphicFramePr>
        <p:xfrm>
          <a:off x="334008" y="5277149"/>
          <a:ext cx="3207480" cy="876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870">
                  <a:extLst>
                    <a:ext uri="{9D8B030D-6E8A-4147-A177-3AD203B41FA5}">
                      <a16:colId xmlns:a16="http://schemas.microsoft.com/office/drawing/2014/main" val="997673234"/>
                    </a:ext>
                  </a:extLst>
                </a:gridCol>
                <a:gridCol w="801870">
                  <a:extLst>
                    <a:ext uri="{9D8B030D-6E8A-4147-A177-3AD203B41FA5}">
                      <a16:colId xmlns:a16="http://schemas.microsoft.com/office/drawing/2014/main" val="2064923172"/>
                    </a:ext>
                  </a:extLst>
                </a:gridCol>
                <a:gridCol w="801870">
                  <a:extLst>
                    <a:ext uri="{9D8B030D-6E8A-4147-A177-3AD203B41FA5}">
                      <a16:colId xmlns:a16="http://schemas.microsoft.com/office/drawing/2014/main" val="401044171"/>
                    </a:ext>
                  </a:extLst>
                </a:gridCol>
                <a:gridCol w="801870">
                  <a:extLst>
                    <a:ext uri="{9D8B030D-6E8A-4147-A177-3AD203B41FA5}">
                      <a16:colId xmlns:a16="http://schemas.microsoft.com/office/drawing/2014/main" val="1679418376"/>
                    </a:ext>
                  </a:extLst>
                </a:gridCol>
              </a:tblGrid>
              <a:tr h="4384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2030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2040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2050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0526"/>
                  </a:ext>
                </a:extLst>
              </a:tr>
              <a:tr h="438453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1.3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94844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2" y="1640110"/>
            <a:ext cx="4407909" cy="28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60" y="1986267"/>
            <a:ext cx="11529646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progress</a:t>
            </a:r>
            <a:endParaRPr lang="en-US" cap="none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25600"/>
            <a:ext cx="6940062" cy="47752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open energy data from EIA (1970-2040), BP (1960-2035), population data from UNSD, (1950-2100)  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06158" y="2042523"/>
            <a:ext cx="2612515" cy="34700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Pickard (2014)</a:t>
            </a:r>
          </a:p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Trainer (2014)</a:t>
            </a:r>
          </a:p>
          <a:p>
            <a:pPr marL="0" indent="0">
              <a:buNone/>
            </a:pPr>
            <a:endParaRPr lang="en-US" sz="12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 err="1" smtClean="0">
                <a:latin typeface="Comfortaa" panose="020F0603070200060003" pitchFamily="34" charset="0"/>
              </a:rPr>
              <a:t>Spreng</a:t>
            </a:r>
            <a:r>
              <a:rPr lang="en-US" sz="1200" dirty="0" smtClean="0">
                <a:latin typeface="Comfortaa" panose="020F0603070200060003" pitchFamily="34" charset="0"/>
              </a:rPr>
              <a:t> (2005)</a:t>
            </a:r>
            <a:endParaRPr lang="en-US" sz="12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Project </a:t>
            </a:r>
            <a:r>
              <a:rPr lang="en-US" sz="1200" dirty="0" err="1" smtClean="0">
                <a:latin typeface="Comfortaa" panose="020F0603070200060003" pitchFamily="34" charset="0"/>
              </a:rPr>
              <a:t>Novatlantis</a:t>
            </a:r>
            <a:r>
              <a:rPr lang="en-US" sz="1200" dirty="0" smtClean="0">
                <a:latin typeface="Comfortaa" panose="020F0603070200060003" pitchFamily="34" charset="0"/>
              </a:rPr>
              <a:t> (2004)</a:t>
            </a:r>
            <a:endParaRPr lang="en-US" sz="12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 err="1" smtClean="0">
                <a:latin typeface="Comfortaa" panose="020F0603070200060003" pitchFamily="34" charset="0"/>
              </a:rPr>
              <a:t>Marechal</a:t>
            </a:r>
            <a:r>
              <a:rPr lang="en-US" sz="1200" dirty="0">
                <a:latin typeface="Comfortaa" panose="020F0603070200060003" pitchFamily="34" charset="0"/>
              </a:rPr>
              <a:t> </a:t>
            </a:r>
            <a:r>
              <a:rPr lang="en-US" sz="1200" dirty="0" smtClean="0">
                <a:latin typeface="Comfortaa" panose="020F0603070200060003" pitchFamily="34" charset="0"/>
              </a:rPr>
              <a:t>et al. (2005)</a:t>
            </a:r>
          </a:p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Jacobson </a:t>
            </a:r>
            <a:r>
              <a:rPr lang="en-US" sz="1200" dirty="0">
                <a:latin typeface="Comfortaa" panose="020F0603070200060003" pitchFamily="34" charset="0"/>
              </a:rPr>
              <a:t>, </a:t>
            </a:r>
            <a:r>
              <a:rPr lang="en-US" sz="1200" dirty="0" err="1">
                <a:latin typeface="Comfortaa" panose="020F0603070200060003" pitchFamily="34" charset="0"/>
              </a:rPr>
              <a:t>Delucchi</a:t>
            </a:r>
            <a:r>
              <a:rPr lang="en-US" sz="1200" dirty="0">
                <a:latin typeface="Comfortaa" panose="020F0603070200060003" pitchFamily="34" charset="0"/>
              </a:rPr>
              <a:t> (2011</a:t>
            </a:r>
            <a:r>
              <a:rPr lang="en-US" sz="1200" dirty="0" smtClean="0">
                <a:latin typeface="Comfortaa" panose="020F0603070200060003" pitchFamily="34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mfortaa" panose="020F0603070200060003" pitchFamily="34" charset="0"/>
              </a:rPr>
              <a:t>MIT SOLVE (2015)</a:t>
            </a:r>
          </a:p>
          <a:p>
            <a:pPr marL="0" indent="0">
              <a:buNone/>
            </a:pPr>
            <a:endParaRPr lang="en-US" sz="1200" dirty="0">
              <a:latin typeface="Comfortaa" panose="020F0603070200060003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9183244" y="2456364"/>
            <a:ext cx="2638641" cy="23335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latin typeface="Comfortaa" panose="020F0603070200060003" pitchFamily="34" charset="0"/>
              </a:rPr>
              <a:t>An average net primary power of </a:t>
            </a:r>
            <a:r>
              <a:rPr lang="en-US" sz="1600" b="1" dirty="0">
                <a:latin typeface="Comfortaa" panose="020F0603070200060003" pitchFamily="34" charset="0"/>
              </a:rPr>
              <a:t>2000W per capita</a:t>
            </a:r>
            <a:r>
              <a:rPr lang="en-US" sz="1600" dirty="0">
                <a:latin typeface="Comfortaa" panose="020F0603070200060003" pitchFamily="34" charset="0"/>
              </a:rPr>
              <a:t> may be considered as a </a:t>
            </a:r>
            <a:r>
              <a:rPr lang="en-US" sz="1600" dirty="0" smtClean="0">
                <a:latin typeface="Comfortaa" panose="020F0603070200060003" pitchFamily="34" charset="0"/>
              </a:rPr>
              <a:t>lower </a:t>
            </a:r>
            <a:r>
              <a:rPr lang="en-US" sz="1600" dirty="0">
                <a:latin typeface="Comfortaa" panose="020F0603070200060003" pitchFamily="34" charset="0"/>
              </a:rPr>
              <a:t>limit for maintaining an acceptable quality of life in a technical </a:t>
            </a:r>
            <a:r>
              <a:rPr lang="en-US" sz="1600" dirty="0" smtClean="0">
                <a:latin typeface="Comfortaa" panose="020F0603070200060003" pitchFamily="34" charset="0"/>
              </a:rPr>
              <a:t>society.</a:t>
            </a:r>
            <a:endParaRPr lang="en-US" sz="1600" dirty="0">
              <a:latin typeface="Comfortaa" panose="020F0603070200060003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 err="1">
                <a:latin typeface="Comfortaa" panose="020F0603070200060003" pitchFamily="34" charset="0"/>
              </a:rPr>
              <a:t>Marechal</a:t>
            </a:r>
            <a:r>
              <a:rPr lang="en-US" sz="1000" dirty="0">
                <a:latin typeface="Comfortaa" panose="020F0603070200060003" pitchFamily="34" charset="0"/>
              </a:rPr>
              <a:t> et al. (2005</a:t>
            </a:r>
            <a:r>
              <a:rPr lang="en-US" sz="1000" dirty="0" smtClean="0">
                <a:latin typeface="Comfortaa" panose="020F0603070200060003" pitchFamily="34" charset="0"/>
              </a:rPr>
              <a:t>), Pfeiffer et al. (2005), </a:t>
            </a:r>
          </a:p>
          <a:p>
            <a:pPr marL="0" indent="0" algn="r">
              <a:buNone/>
            </a:pPr>
            <a:r>
              <a:rPr lang="en-US" sz="1000" dirty="0" err="1" smtClean="0">
                <a:latin typeface="Comfortaa" panose="020F0603070200060003" pitchFamily="34" charset="0"/>
              </a:rPr>
              <a:t>Spreng</a:t>
            </a:r>
            <a:r>
              <a:rPr lang="en-US" sz="1000" dirty="0" smtClean="0">
                <a:latin typeface="Comfortaa" panose="020F0603070200060003" pitchFamily="34" charset="0"/>
              </a:rPr>
              <a:t> (2005), Schultz et al. (2008), Huebner </a:t>
            </a:r>
            <a:r>
              <a:rPr lang="en-US" sz="1000" dirty="0">
                <a:latin typeface="Comfortaa" panose="020F0603070200060003" pitchFamily="34" charset="0"/>
              </a:rPr>
              <a:t>(2009</a:t>
            </a:r>
            <a:r>
              <a:rPr lang="en-US" sz="1000" dirty="0" smtClean="0">
                <a:latin typeface="Comfortaa" panose="020F0603070200060003" pitchFamily="34" charset="0"/>
              </a:rPr>
              <a:t>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76679" y="709747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2000 </a:t>
            </a:r>
            <a:r>
              <a:rPr lang="en-US" sz="2400" dirty="0" smtClean="0">
                <a:latin typeface="Comfortaa" panose="020F0603070200060003" pitchFamily="34" charset="0"/>
              </a:rPr>
              <a:t>W / capita ∙ </a:t>
            </a:r>
            <a:r>
              <a:rPr lang="en-US" sz="2400" b="1" dirty="0" smtClean="0">
                <a:latin typeface="Comfortaa" panose="020F0603070200060003" pitchFamily="34" charset="0"/>
              </a:rPr>
              <a:t>10</a:t>
            </a:r>
            <a:r>
              <a:rPr lang="en-US" sz="2400" dirty="0" smtClean="0">
                <a:latin typeface="Comfortaa" panose="020F0603070200060003" pitchFamily="34" charset="0"/>
              </a:rPr>
              <a:t> billion people  = </a:t>
            </a:r>
            <a:r>
              <a:rPr lang="en-US" sz="2400" b="1" dirty="0" smtClean="0">
                <a:latin typeface="Comfortaa" panose="020F0603070200060003" pitchFamily="34" charset="0"/>
              </a:rPr>
              <a:t>20 trillion W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0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/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486" b="486"/>
          <a:stretch>
            <a:fillRect/>
          </a:stretch>
        </p:blipFill>
        <p:spPr>
          <a:xfrm>
            <a:off x="512763" y="1600200"/>
            <a:ext cx="2995612" cy="2409825"/>
          </a:xfrm>
          <a:prstGeom prst="rect">
            <a:avLst/>
          </a:prstGeom>
        </p:spPr>
      </p:pic>
      <p:pic>
        <p:nvPicPr>
          <p:cNvPr id="35" name="Picture Placeholder 34"/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l="2964" r="2964"/>
          <a:stretch>
            <a:fillRect/>
          </a:stretch>
        </p:blipFill>
        <p:spPr>
          <a:xfrm>
            <a:off x="3775304" y="1600200"/>
            <a:ext cx="2995612" cy="2409825"/>
          </a:xfrm>
          <a:prstGeom prst="rect">
            <a:avLst/>
          </a:prstGeom>
        </p:spPr>
      </p:pic>
      <p:pic>
        <p:nvPicPr>
          <p:cNvPr id="27" name="Picture Placeholder 26"/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1413" b="1413"/>
          <a:stretch>
            <a:fillRect/>
          </a:stretch>
        </p:blipFill>
        <p:spPr>
          <a:xfrm>
            <a:off x="512763" y="4189413"/>
            <a:ext cx="2995612" cy="2408237"/>
          </a:xfrm>
          <a:prstGeom prst="rect">
            <a:avLst/>
          </a:prstGeom>
        </p:spPr>
      </p:pic>
      <p:pic>
        <p:nvPicPr>
          <p:cNvPr id="39" name="Picture Placeholder 38"/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t="2058" b="2058"/>
          <a:stretch>
            <a:fillRect/>
          </a:stretch>
        </p:blipFill>
        <p:spPr>
          <a:xfrm>
            <a:off x="3775304" y="4189413"/>
            <a:ext cx="2995612" cy="2408237"/>
          </a:xfrm>
          <a:prstGeom prst="rect">
            <a:avLst/>
          </a:prstGeom>
        </p:spPr>
      </p:pic>
      <p:pic>
        <p:nvPicPr>
          <p:cNvPr id="40" name="Picture Placeholder 39"/>
          <p:cNvPicPr>
            <a:picLocks noGrp="1" noChangeAspect="1"/>
          </p:cNvPicPr>
          <p:nvPr>
            <p:ph type="pic" idx="15"/>
          </p:nvPr>
        </p:nvPicPr>
        <p:blipFill>
          <a:blip r:embed="rId6"/>
          <a:srcRect t="8187" b="8187"/>
          <a:stretch>
            <a:fillRect/>
          </a:stretch>
        </p:blipFill>
        <p:spPr>
          <a:xfrm>
            <a:off x="7009495" y="1600200"/>
            <a:ext cx="1955800" cy="1441450"/>
          </a:xfrm>
          <a:prstGeom prst="rect">
            <a:avLst/>
          </a:prstGeom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progress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2567" y="1422399"/>
            <a:ext cx="3236004" cy="2765426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Comfortaa" panose="020F0603070200060003" pitchFamily="34" charset="0"/>
                <a:hlinkClick r:id="rId7"/>
              </a:rPr>
              <a:t>article published</a:t>
            </a:r>
            <a:endParaRPr lang="en-US" sz="4000" b="1" dirty="0">
              <a:latin typeface="Comfortaa" panose="020F06030702000600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92567" y="4010025"/>
            <a:ext cx="3236004" cy="2768602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Comfortaa" panose="020F0603070200060003" pitchFamily="34" charset="0"/>
                <a:hlinkClick r:id="rId8"/>
              </a:rPr>
              <a:t>article </a:t>
            </a:r>
          </a:p>
          <a:p>
            <a:pPr algn="ctr"/>
            <a:r>
              <a:rPr lang="en-US" sz="4000" b="1" dirty="0" smtClean="0">
                <a:latin typeface="Comfortaa" panose="020F0603070200060003" pitchFamily="34" charset="0"/>
                <a:hlinkClick r:id="rId8"/>
              </a:rPr>
              <a:t>submitted</a:t>
            </a:r>
            <a:endParaRPr lang="en-US" sz="4000" b="1" dirty="0">
              <a:latin typeface="Comfortaa" panose="020F06030702000600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28572" y="1422398"/>
            <a:ext cx="3289076" cy="2765428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Comfortaa" panose="020F0603070200060003" pitchFamily="34" charset="0"/>
                <a:hlinkClick r:id="rId9"/>
              </a:rPr>
              <a:t>SET1.0</a:t>
            </a:r>
          </a:p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Comfortaa" panose="020F0603070200060003" pitchFamily="34" charset="0"/>
                <a:hlinkClick r:id="rId9"/>
              </a:rPr>
              <a:t>model published</a:t>
            </a:r>
            <a:endParaRPr lang="en-US" sz="4000" b="1" dirty="0">
              <a:solidFill>
                <a:schemeClr val="tx1"/>
              </a:solidFill>
              <a:latin typeface="Comfortaa" panose="020F0603070200060003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28572" y="4010025"/>
            <a:ext cx="3289076" cy="2778480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Comfortaa" panose="020F0603070200060003" pitchFamily="34" charset="0"/>
                <a:hlinkClick r:id="rId10"/>
              </a:rPr>
              <a:t>SET2.0</a:t>
            </a:r>
          </a:p>
          <a:p>
            <a:pPr algn="ctr"/>
            <a:r>
              <a:rPr lang="en-US" sz="4000" b="1" dirty="0" smtClean="0">
                <a:latin typeface="Comfortaa" panose="020F0603070200060003" pitchFamily="34" charset="0"/>
                <a:hlinkClick r:id="rId10"/>
              </a:rPr>
              <a:t>model published</a:t>
            </a:r>
            <a:endParaRPr lang="en-US" sz="4000" b="1" dirty="0">
              <a:latin typeface="Comfortaa" panose="020F0603070200060003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09495" y="1600199"/>
            <a:ext cx="1955800" cy="1441452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omfortaa" panose="020F0603070200060003" pitchFamily="34" charset="0"/>
                <a:hlinkClick r:id="rId11"/>
              </a:rPr>
              <a:t>w</a:t>
            </a:r>
            <a:r>
              <a:rPr lang="en-US" sz="3200" b="1" dirty="0" smtClean="0">
                <a:latin typeface="Comfortaa" panose="020F0603070200060003" pitchFamily="34" charset="0"/>
                <a:hlinkClick r:id="rId11"/>
              </a:rPr>
              <a:t>ebsite</a:t>
            </a:r>
            <a:endParaRPr lang="en-US" sz="3200" b="1" dirty="0" smtClean="0">
              <a:latin typeface="Comfortaa" panose="020F0603070200060003" pitchFamily="34" charset="0"/>
            </a:endParaRPr>
          </a:p>
          <a:p>
            <a:pPr algn="ctr"/>
            <a:r>
              <a:rPr lang="en-US" sz="3200" b="1" dirty="0" smtClean="0">
                <a:latin typeface="Comfortaa" panose="020F0603070200060003" pitchFamily="34" charset="0"/>
              </a:rPr>
              <a:t>d3.js</a:t>
            </a:r>
            <a:endParaRPr lang="en-US" sz="3200" b="1" dirty="0">
              <a:latin typeface="Comfortaa" panose="020F06030702000600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331780" y="1600198"/>
            <a:ext cx="2642506" cy="4997451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latin typeface="Comfortaa" panose="020F0603070200060003" pitchFamily="34" charset="0"/>
              </a:rPr>
              <a:t>Data parsers written in </a:t>
            </a:r>
            <a:r>
              <a:rPr lang="en-US" sz="2200" b="1" dirty="0" smtClean="0">
                <a:latin typeface="Comfortaa" panose="020F0603070200060003" pitchFamily="34" charset="0"/>
              </a:rPr>
              <a:t>Python + pandas </a:t>
            </a:r>
            <a:r>
              <a:rPr lang="en-US" sz="2200" dirty="0" smtClean="0">
                <a:latin typeface="Comfortaa" panose="020F0603070200060003" pitchFamily="34" charset="0"/>
              </a:rPr>
              <a:t>for </a:t>
            </a:r>
            <a:r>
              <a:rPr lang="en-US" sz="2200" b="1" dirty="0" smtClean="0">
                <a:latin typeface="Comfortaa" panose="020F0603070200060003" pitchFamily="34" charset="0"/>
              </a:rPr>
              <a:t>API</a:t>
            </a:r>
            <a:r>
              <a:rPr lang="en-US" sz="2200" dirty="0" smtClean="0">
                <a:latin typeface="Comfortaa" panose="020F0603070200060003" pitchFamily="34" charset="0"/>
              </a:rPr>
              <a:t>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Comfortaa" panose="020F0603070200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mfortaa" panose="020F0603070200060003" pitchFamily="34" charset="0"/>
              </a:rPr>
              <a:t>FAOSTAT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mfortaa" panose="020F0603070200060003" pitchFamily="34" charset="0"/>
              </a:rPr>
              <a:t>World Bank WDI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mfortaa" panose="020F0603070200060003" pitchFamily="34" charset="0"/>
              </a:rPr>
              <a:t>UN COMTRADE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mfortaa" panose="020F0603070200060003" pitchFamily="34" charset="0"/>
              </a:rPr>
              <a:t>UNFCCC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mfortaa" panose="020F0603070200060003" pitchFamily="34" charset="0"/>
              </a:rPr>
              <a:t>EIA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Comfortaa" panose="020F0603070200060003" pitchFamily="34" charset="0"/>
              </a:rPr>
              <a:t>BP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mfortaa" panose="020F0603070200060003" pitchFamily="34" charset="0"/>
            </a:endParaRPr>
          </a:p>
          <a:p>
            <a:r>
              <a:rPr lang="en-US" sz="2200" dirty="0" smtClean="0">
                <a:latin typeface="Comfortaa" panose="020F0603070200060003" pitchFamily="34" charset="0"/>
              </a:rPr>
              <a:t>Models written in </a:t>
            </a:r>
            <a:r>
              <a:rPr lang="en-US" sz="2200" b="1" dirty="0" smtClean="0">
                <a:latin typeface="Comfortaa" panose="020F0603070200060003" pitchFamily="34" charset="0"/>
              </a:rPr>
              <a:t>AnyLogic + JAVA</a:t>
            </a:r>
            <a:r>
              <a:rPr lang="en-US" sz="2200" dirty="0" smtClean="0">
                <a:latin typeface="Comfortaa" panose="020F06030702000600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omfortaa" panose="020F0603070200060003" pitchFamily="34" charset="0"/>
              </a:rPr>
              <a:t>SET1.0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omfortaa" panose="020F0603070200060003" pitchFamily="34" charset="0"/>
              </a:rPr>
              <a:t>SET2.0</a:t>
            </a:r>
            <a:endParaRPr lang="en-US" sz="2200" dirty="0">
              <a:latin typeface="Comfortaa" panose="020F06030702000600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48766" y="1577498"/>
            <a:ext cx="3022149" cy="244858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fortaa" panose="020F0603070200060003" pitchFamily="34" charset="0"/>
              </a:rPr>
              <a:t>m</a:t>
            </a:r>
            <a:r>
              <a:rPr lang="en-US" sz="2400" b="1" dirty="0" smtClean="0">
                <a:latin typeface="Comfortaa" panose="020F0603070200060003" pitchFamily="34" charset="0"/>
              </a:rPr>
              <a:t>odel of </a:t>
            </a:r>
          </a:p>
          <a:p>
            <a:pPr algn="ctr"/>
            <a:r>
              <a:rPr lang="en-US" sz="2400" b="1" dirty="0" smtClean="0">
                <a:latin typeface="Comfortaa" panose="020F0603070200060003" pitchFamily="34" charset="0"/>
              </a:rPr>
              <a:t>the month on </a:t>
            </a:r>
            <a:r>
              <a:rPr lang="en-US" sz="2400" b="1" dirty="0" smtClean="0">
                <a:latin typeface="Comfortaa" panose="020F0603070200060003" pitchFamily="34" charset="0"/>
                <a:hlinkClick r:id="rId12"/>
              </a:rPr>
              <a:t>runthemodel.com</a:t>
            </a:r>
            <a:r>
              <a:rPr lang="en-US" sz="2400" b="1" dirty="0" smtClean="0">
                <a:latin typeface="Comfortaa" panose="020F0603070200060003" pitchFamily="34" charset="0"/>
              </a:rPr>
              <a:t> </a:t>
            </a:r>
          </a:p>
          <a:p>
            <a:pPr algn="ctr"/>
            <a:r>
              <a:rPr lang="en-US" sz="2400" b="1" dirty="0" smtClean="0">
                <a:latin typeface="Comfortaa" panose="020F0603070200060003" pitchFamily="34" charset="0"/>
              </a:rPr>
              <a:t>in June 2014</a:t>
            </a:r>
          </a:p>
          <a:p>
            <a:pPr algn="ctr"/>
            <a:endParaRPr lang="en-US" sz="2400" b="1" dirty="0" smtClean="0">
              <a:latin typeface="Comfortaa" panose="020F0603070200060003" pitchFamily="34" charset="0"/>
            </a:endParaRPr>
          </a:p>
          <a:p>
            <a:pPr algn="ctr"/>
            <a:r>
              <a:rPr lang="en-US" sz="3200" b="1" dirty="0" smtClean="0">
                <a:latin typeface="Comfortaa" panose="020F0603070200060003" pitchFamily="34" charset="0"/>
              </a:rPr>
              <a:t>2089 runs</a:t>
            </a:r>
            <a:endParaRPr lang="en-US" sz="3200" b="1" dirty="0">
              <a:latin typeface="Comfortaa" panose="020F06030702000600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44185" y="3190517"/>
            <a:ext cx="2240862" cy="3407131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Comfortaa" panose="020F0603070200060003" pitchFamily="34" charset="0"/>
              </a:rPr>
              <a:t>all of the preparations have been done to conduct data analysis</a:t>
            </a:r>
          </a:p>
          <a:p>
            <a:pPr algn="ctr"/>
            <a:r>
              <a:rPr lang="en-US" sz="2200" dirty="0">
                <a:latin typeface="Comfortaa" panose="020F0603070200060003" pitchFamily="34" charset="0"/>
              </a:rPr>
              <a:t>&amp;</a:t>
            </a:r>
            <a:endParaRPr lang="en-US" sz="2200" dirty="0" smtClean="0">
              <a:latin typeface="Comfortaa" panose="020F0603070200060003" pitchFamily="34" charset="0"/>
            </a:endParaRPr>
          </a:p>
          <a:p>
            <a:pPr algn="ctr"/>
            <a:r>
              <a:rPr lang="en-US" sz="2200" dirty="0" smtClean="0">
                <a:latin typeface="Comfortaa" panose="020F0603070200060003" pitchFamily="34" charset="0"/>
              </a:rPr>
              <a:t>develop the national model</a:t>
            </a:r>
            <a:endParaRPr lang="en-US" sz="2200" dirty="0">
              <a:latin typeface="Comfortaa" panose="020F06030702000600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31780" y="2832385"/>
            <a:ext cx="2642506" cy="394624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mfortaa" panose="020F0603070200060003" pitchFamily="34" charset="0"/>
              </a:rPr>
              <a:t>9000 lines</a:t>
            </a:r>
          </a:p>
          <a:p>
            <a:pPr algn="ctr"/>
            <a:endParaRPr lang="en-US" sz="3200" b="1" dirty="0" smtClean="0">
              <a:latin typeface="Comfortaa" panose="020F0603070200060003" pitchFamily="34" charset="0"/>
            </a:endParaRPr>
          </a:p>
          <a:p>
            <a:pPr algn="ctr"/>
            <a:r>
              <a:rPr lang="en-US" sz="3200" b="1" dirty="0" smtClean="0">
                <a:latin typeface="Comfortaa" panose="020F0603070200060003" pitchFamily="34" charset="0"/>
              </a:rPr>
              <a:t>16500 lines</a:t>
            </a:r>
          </a:p>
          <a:p>
            <a:pPr algn="ctr"/>
            <a:endParaRPr lang="en-US" sz="3200" b="1" dirty="0">
              <a:latin typeface="Comfortaa" panose="020F0603070200060003" pitchFamily="34" charset="0"/>
            </a:endParaRPr>
          </a:p>
          <a:p>
            <a:pPr algn="ctr"/>
            <a:endParaRPr lang="en-US" sz="3200" b="1" dirty="0" smtClean="0">
              <a:latin typeface="Comfortaa" panose="020F0603070200060003" pitchFamily="34" charset="0"/>
            </a:endParaRPr>
          </a:p>
          <a:p>
            <a:pPr algn="ctr"/>
            <a:endParaRPr lang="en-US" sz="3200" b="1" dirty="0">
              <a:latin typeface="Comfortaa" panose="020F0603070200060003" pitchFamily="34" charset="0"/>
            </a:endParaRPr>
          </a:p>
          <a:p>
            <a:pPr algn="ctr"/>
            <a:r>
              <a:rPr lang="en-US" sz="3200" b="1" dirty="0" smtClean="0">
                <a:latin typeface="Comfortaa" panose="020F0603070200060003" pitchFamily="34" charset="0"/>
              </a:rPr>
              <a:t>31000 lines</a:t>
            </a:r>
            <a:endParaRPr lang="en-US" sz="3200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4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19" grpId="0" animBg="1"/>
      <p:bldP spid="18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60" y="1986267"/>
            <a:ext cx="11529646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>
                <a:latin typeface="Comfortaa" panose="020F0603070200060003" pitchFamily="34" charset="0"/>
              </a:rPr>
              <a:t>s</a:t>
            </a:r>
            <a:r>
              <a:rPr lang="en-US" cap="none" dirty="0" smtClean="0">
                <a:latin typeface="Comfortaa" panose="020F0603070200060003" pitchFamily="34" charset="0"/>
              </a:rPr>
              <a:t>till to do</a:t>
            </a:r>
            <a:endParaRPr lang="en-US" cap="none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still to do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39" name="Subtitle 2"/>
          <p:cNvSpPr txBox="1">
            <a:spLocks/>
          </p:cNvSpPr>
          <p:nvPr/>
        </p:nvSpPr>
        <p:spPr>
          <a:xfrm>
            <a:off x="53758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Own work for 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120705" y="1134757"/>
            <a:ext cx="8795523" cy="53241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Assume that countries automatically max out renewable </a:t>
            </a:r>
            <a:r>
              <a:rPr lang="en-US" sz="2000" b="1" dirty="0" smtClean="0">
                <a:latin typeface="Comfortaa" panose="020F0603070200060003" pitchFamily="34" charset="0"/>
              </a:rPr>
              <a:t>potential of their land and import the energy needed on top of that – ideally this will be in the form of electricity – therefore assume electricity transport network development costs, including transferable storage – these costs are shared with potential excess producers.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Calculate embedded energy and emissions flows between countries using UN COMTRADE and economic energy and emissions intensity of product source countries</a:t>
            </a:r>
          </a:p>
          <a:p>
            <a:pPr>
              <a:lnSpc>
                <a:spcPct val="130000"/>
              </a:lnSpc>
            </a:pPr>
            <a:endParaRPr lang="en-US" sz="1100" b="1" dirty="0" smtClean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.  .  .</a:t>
            </a:r>
          </a:p>
          <a:p>
            <a:pPr>
              <a:lnSpc>
                <a:spcPct val="130000"/>
              </a:lnSpc>
            </a:pPr>
            <a:endParaRPr lang="en-US" sz="1200" b="1" dirty="0" smtClean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Run global analysis framework on countries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5766" y="1795540"/>
            <a:ext cx="5479511" cy="4330031"/>
            <a:chOff x="275766" y="1795540"/>
            <a:chExt cx="5479511" cy="4330031"/>
          </a:xfrm>
        </p:grpSpPr>
        <p:grpSp>
          <p:nvGrpSpPr>
            <p:cNvPr id="31" name="Group 30"/>
            <p:cNvGrpSpPr/>
            <p:nvPr/>
          </p:nvGrpSpPr>
          <p:grpSpPr>
            <a:xfrm>
              <a:off x="275766" y="1795540"/>
              <a:ext cx="5479511" cy="4330031"/>
              <a:chOff x="4934850" y="754737"/>
              <a:chExt cx="5479511" cy="4330031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934850" y="2396408"/>
                <a:ext cx="1712686" cy="1007709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Comfortaa" panose="020F0603070200060003" pitchFamily="34" charset="0"/>
                  </a:rPr>
                  <a:t>Renewable energy data</a:t>
                </a:r>
                <a:endParaRPr lang="en-US" b="1" dirty="0">
                  <a:latin typeface="Comfortaa" panose="020F0603070200060003" pitchFamily="34" charset="0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4958238" y="754737"/>
                <a:ext cx="1712686" cy="1007709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Comfortaa" panose="020F0603070200060003" pitchFamily="34" charset="0"/>
                  </a:rPr>
                  <a:t>Trade</a:t>
                </a:r>
              </a:p>
              <a:p>
                <a:pPr algn="ctr"/>
                <a:r>
                  <a:rPr lang="en-US" b="1" dirty="0">
                    <a:latin typeface="Comfortaa" panose="020F0603070200060003" pitchFamily="34" charset="0"/>
                  </a:rPr>
                  <a:t>d</a:t>
                </a:r>
                <a:r>
                  <a:rPr lang="en-US" b="1" dirty="0" smtClean="0">
                    <a:latin typeface="Comfortaa" panose="020F0603070200060003" pitchFamily="34" charset="0"/>
                  </a:rPr>
                  <a:t>ata</a:t>
                </a:r>
              </a:p>
              <a:p>
                <a:pPr algn="ctr"/>
                <a:r>
                  <a:rPr lang="en-US" sz="1400" b="1" dirty="0" smtClean="0">
                    <a:latin typeface="Comfortaa" panose="020F0603070200060003" pitchFamily="34" charset="0"/>
                  </a:rPr>
                  <a:t>[UN COMTRADE]</a:t>
                </a:r>
                <a:endParaRPr lang="en-US" sz="1400" b="1" dirty="0">
                  <a:latin typeface="Comfortaa" panose="020F0603070200060003" pitchFamily="34" charset="0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756402" y="1219609"/>
                <a:ext cx="2657959" cy="3361306"/>
              </a:xfrm>
              <a:prstGeom prst="roundRect">
                <a:avLst>
                  <a:gd name="adj" fmla="val 3561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Comfortaa" panose="020F0603070200060003" pitchFamily="34" charset="0"/>
                  </a:rPr>
                  <a:t>Sustainable Energy Transition Paths</a:t>
                </a:r>
              </a:p>
              <a:p>
                <a:pPr algn="ctr"/>
                <a:endParaRPr lang="en-US" b="1" dirty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 smtClean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 smtClean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 smtClean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>
                  <a:latin typeface="Comfortaa" panose="020F0603070200060003" pitchFamily="34" charset="0"/>
                </a:endParaRPr>
              </a:p>
            </p:txBody>
          </p:sp>
          <p:cxnSp>
            <p:nvCxnSpPr>
              <p:cNvPr id="40" name="Straight Arrow Connector 39"/>
              <p:cNvCxnSpPr>
                <a:stCxn id="37" idx="3"/>
                <a:endCxn id="38" idx="1"/>
              </p:cNvCxnSpPr>
              <p:nvPr/>
            </p:nvCxnSpPr>
            <p:spPr>
              <a:xfrm>
                <a:off x="6670924" y="1258592"/>
                <a:ext cx="1085478" cy="164167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endCxn id="38" idx="1"/>
              </p:cNvCxnSpPr>
              <p:nvPr/>
            </p:nvCxnSpPr>
            <p:spPr>
              <a:xfrm flipV="1">
                <a:off x="6647536" y="2900262"/>
                <a:ext cx="1108866" cy="1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ounded Rectangle 41"/>
              <p:cNvSpPr/>
              <p:nvPr/>
            </p:nvSpPr>
            <p:spPr>
              <a:xfrm>
                <a:off x="4934850" y="4077059"/>
                <a:ext cx="1712686" cy="1007709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Comfortaa" panose="020F0603070200060003" pitchFamily="34" charset="0"/>
                  </a:rPr>
                  <a:t>Renewable potential</a:t>
                </a:r>
              </a:p>
              <a:p>
                <a:pPr algn="ctr"/>
                <a:r>
                  <a:rPr lang="en-US" sz="1600" b="1" dirty="0" smtClean="0">
                    <a:latin typeface="Comfortaa" panose="020F0603070200060003" pitchFamily="34" charset="0"/>
                  </a:rPr>
                  <a:t>[IRENA]</a:t>
                </a:r>
                <a:endParaRPr lang="en-US" sz="1600" b="1" dirty="0">
                  <a:latin typeface="Comfortaa" panose="020F0603070200060003" pitchFamily="34" charset="0"/>
                </a:endParaRPr>
              </a:p>
            </p:txBody>
          </p:sp>
          <p:cxnSp>
            <p:nvCxnSpPr>
              <p:cNvPr id="43" name="Straight Arrow Connector 42"/>
              <p:cNvCxnSpPr>
                <a:stCxn id="42" idx="3"/>
                <a:endCxn id="38" idx="1"/>
              </p:cNvCxnSpPr>
              <p:nvPr/>
            </p:nvCxnSpPr>
            <p:spPr>
              <a:xfrm flipV="1">
                <a:off x="6647536" y="2900262"/>
                <a:ext cx="1108866" cy="168065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3300518" y="4637692"/>
              <a:ext cx="2251559" cy="6219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2400" b="1" dirty="0" smtClean="0">
                  <a:latin typeface="Comfortaa" panose="020F0603070200060003" pitchFamily="34" charset="0"/>
                </a:rPr>
                <a:t>For countries</a:t>
              </a:r>
              <a:endParaRPr lang="en-US" sz="2400" b="1" dirty="0">
                <a:latin typeface="Comfortaa" panose="020F0603070200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5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-0.22461 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1500" y="3437199"/>
            <a:ext cx="8128000" cy="1202801"/>
          </a:xfrm>
        </p:spPr>
        <p:txBody>
          <a:bodyPr>
            <a:normAutofit/>
          </a:bodyPr>
          <a:lstStyle/>
          <a:p>
            <a:pPr algn="ctr"/>
            <a:r>
              <a:rPr lang="en-US" sz="3600" b="1" cap="none" dirty="0" smtClean="0">
                <a:latin typeface="Comfortaa" panose="020F0603070200060003" pitchFamily="34" charset="0"/>
              </a:rPr>
              <a:t>thank you</a:t>
            </a:r>
            <a:endParaRPr lang="en-US" sz="3600" b="1" cap="none" dirty="0">
              <a:latin typeface="Comfortaa" panose="020F06030702000600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0" y="1972199"/>
            <a:ext cx="8458200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20 trillion </a:t>
            </a:r>
            <a:r>
              <a:rPr lang="en-US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green</a:t>
            </a:r>
            <a:r>
              <a:rPr lang="en-US" cap="none" dirty="0" smtClean="0">
                <a:latin typeface="Comfortaa" panose="020F0603070200060003" pitchFamily="34" charset="0"/>
              </a:rPr>
              <a:t> watts</a:t>
            </a:r>
            <a:endParaRPr lang="en-US" cap="none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961187" y="254000"/>
            <a:ext cx="4340226" cy="119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mtClean="0">
                <a:latin typeface="Comfortaa" panose="020F0603070200060003" pitchFamily="34" charset="0"/>
              </a:rPr>
              <a:t>D</a:t>
            </a:r>
            <a:r>
              <a:rPr lang="hu-HU" b="1" smtClean="0">
                <a:latin typeface="Comfortaa" panose="020F0603070200060003" pitchFamily="34" charset="0"/>
              </a:rPr>
              <a:t>é</a:t>
            </a:r>
            <a:r>
              <a:rPr lang="en-US" b="1" smtClean="0">
                <a:latin typeface="Comfortaa" panose="020F0603070200060003" pitchFamily="34" charset="0"/>
              </a:rPr>
              <a:t>nes Csala</a:t>
            </a:r>
          </a:p>
          <a:p>
            <a:pPr algn="ctr"/>
            <a:r>
              <a:rPr lang="en-US" smtClean="0">
                <a:latin typeface="Comfortaa" panose="020F0603070200060003" pitchFamily="34" charset="0"/>
              </a:rPr>
              <a:t>PhD Qualifying Exam Part 2</a:t>
            </a:r>
          </a:p>
          <a:p>
            <a:pPr algn="ctr"/>
            <a:r>
              <a:rPr lang="en-US" smtClean="0">
                <a:latin typeface="Comfortaa" panose="020F0603070200060003" pitchFamily="34" charset="0"/>
              </a:rPr>
              <a:t>Masdar Institute | MIT | 10/08/15</a:t>
            </a:r>
            <a:endParaRPr lang="en-US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open energy data </a:t>
            </a:r>
            <a:r>
              <a:rPr lang="en-US" sz="1000" dirty="0">
                <a:latin typeface="Comfortaa" panose="020F0603070200060003" pitchFamily="34" charset="0"/>
              </a:rPr>
              <a:t>from EIA (1970-2040), BP (1960-2035), population data from UNSD, (1950-2100) 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045346" y="655593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latin typeface="Comfortaa" panose="020F0603070200060003" pitchFamily="34" charset="0"/>
              </a:rPr>
              <a:t>Maggio, </a:t>
            </a:r>
            <a:r>
              <a:rPr lang="en-US" sz="1000" dirty="0" err="1">
                <a:latin typeface="Comfortaa" panose="020F0603070200060003" pitchFamily="34" charset="0"/>
              </a:rPr>
              <a:t>Cacciola</a:t>
            </a:r>
            <a:r>
              <a:rPr lang="en-US" sz="1000" dirty="0">
                <a:latin typeface="Comfortaa" panose="020F0603070200060003" pitchFamily="34" charset="0"/>
              </a:rPr>
              <a:t> (2012), Mohr et al. (2015)</a:t>
            </a: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* Fossil fuels, industrial processes (including cement) and waste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51" y="1758462"/>
            <a:ext cx="6934843" cy="467680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67089" y="2222695"/>
            <a:ext cx="0" cy="353099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95556" y="2222695"/>
            <a:ext cx="0" cy="353099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03188" y="2222695"/>
            <a:ext cx="0" cy="353099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 txBox="1">
            <a:spLocks/>
          </p:cNvSpPr>
          <p:nvPr/>
        </p:nvSpPr>
        <p:spPr>
          <a:xfrm>
            <a:off x="7821721" y="723814"/>
            <a:ext cx="3765452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IPCC AR5 WG1 RCP2.6 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Carbon budget*</a:t>
            </a:r>
          </a:p>
          <a:p>
            <a:pPr marL="0" indent="0" algn="ctr">
              <a:lnSpc>
                <a:spcPct val="130000"/>
              </a:lnSpc>
              <a:buNone/>
            </a:pPr>
            <a:endParaRPr lang="en-US" sz="2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4400" b="1" dirty="0" smtClean="0">
                <a:latin typeface="Comfortaa" panose="020F0603070200060003" pitchFamily="34" charset="0"/>
              </a:rPr>
              <a:t>990 GtCO</a:t>
            </a:r>
            <a:r>
              <a:rPr lang="en-US" sz="4400" b="1" baseline="-25000" dirty="0" smtClean="0">
                <a:latin typeface="Comfortaa" panose="020F0603070200060003" pitchFamily="34" charset="0"/>
              </a:rPr>
              <a:t>2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[510 – 1505]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415600" y="4373347"/>
            <a:ext cx="4406146" cy="184990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4400" b="1" dirty="0" smtClean="0">
                <a:latin typeface="Comfortaa" panose="020F0603070200060003" pitchFamily="34" charset="0"/>
              </a:rPr>
              <a:t>2032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400" dirty="0" smtClean="0">
                <a:latin typeface="Comfortaa" panose="020F0603070200060003" pitchFamily="34" charset="0"/>
              </a:rPr>
              <a:t>[2020-2045]</a:t>
            </a:r>
            <a:endParaRPr lang="en-US" sz="2400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6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00091 -0.0430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open energy and GDP data from World Bank (1990-2010)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" y="2335804"/>
            <a:ext cx="11530148" cy="33023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17074" y="5176463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latin typeface="Comfortaa" panose="020F0603070200060003" pitchFamily="34" charset="0"/>
              </a:rPr>
              <a:t>“Massive </a:t>
            </a:r>
            <a:r>
              <a:rPr lang="en-US" dirty="0">
                <a:latin typeface="Comfortaa" panose="020F0603070200060003" pitchFamily="34" charset="0"/>
              </a:rPr>
              <a:t>reductions in OECD countries would perhaps even leave room in the global CO</a:t>
            </a:r>
            <a:r>
              <a:rPr lang="en-US" baseline="-25000" dirty="0">
                <a:latin typeface="Comfortaa" panose="020F0603070200060003" pitchFamily="34" charset="0"/>
              </a:rPr>
              <a:t>2</a:t>
            </a:r>
            <a:r>
              <a:rPr lang="en-US" dirty="0">
                <a:latin typeface="Comfortaa" panose="020F0603070200060003" pitchFamily="34" charset="0"/>
              </a:rPr>
              <a:t>-emission budget to allow poverty eradication as stipulated in the UN millennium goals without triggering catastrophic climate change</a:t>
            </a:r>
            <a:r>
              <a:rPr lang="en-US" dirty="0" smtClean="0">
                <a:latin typeface="Comfortaa" panose="020F0603070200060003" pitchFamily="34" charset="0"/>
              </a:rPr>
              <a:t>.”</a:t>
            </a:r>
            <a:endParaRPr lang="en-US" dirty="0">
              <a:latin typeface="Comfortaa" panose="020F0603070200060003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err="1" smtClean="0">
                <a:latin typeface="Comfortaa" panose="020F0603070200060003" pitchFamily="34" charset="0"/>
              </a:rPr>
              <a:t>Spreng</a:t>
            </a:r>
            <a:r>
              <a:rPr lang="en-US" sz="1000" dirty="0" smtClean="0">
                <a:latin typeface="Comfortaa" panose="020F0603070200060003" pitchFamily="34" charset="0"/>
              </a:rPr>
              <a:t> (2005)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570" y="5716173"/>
            <a:ext cx="3771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omfortaa" panose="020F0603070200060003" pitchFamily="34" charset="0"/>
              </a:rPr>
              <a:t>s</a:t>
            </a:r>
            <a:r>
              <a:rPr lang="en-US" dirty="0" smtClean="0">
                <a:latin typeface="Comfortaa" panose="020F0603070200060003" pitchFamily="34" charset="0"/>
              </a:rPr>
              <a:t>ustainable development</a:t>
            </a:r>
            <a:endParaRPr lang="en-US" dirty="0">
              <a:latin typeface="Comfortaa" panose="020F06030702000600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57716" y="5929415"/>
            <a:ext cx="1157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57556" y="5486503"/>
            <a:ext cx="8858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7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4" y="1728001"/>
            <a:ext cx="7069702" cy="446959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776679" y="709747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Energy Return on Energy Invested = EROEI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Dale</a:t>
            </a:r>
            <a:r>
              <a:rPr lang="en-US" sz="1000" dirty="0">
                <a:latin typeface="Comfortaa" panose="020F0603070200060003" pitchFamily="34" charset="0"/>
              </a:rPr>
              <a:t>, </a:t>
            </a:r>
            <a:r>
              <a:rPr lang="en-US" sz="1000" dirty="0" err="1">
                <a:latin typeface="Comfortaa" panose="020F0603070200060003" pitchFamily="34" charset="0"/>
              </a:rPr>
              <a:t>Krumdieck</a:t>
            </a:r>
            <a:r>
              <a:rPr lang="en-US" sz="1000" dirty="0">
                <a:latin typeface="Comfortaa" panose="020F0603070200060003" pitchFamily="34" charset="0"/>
              </a:rPr>
              <a:t> (2012)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latin typeface="Comfortaa" panose="020F0603070200060003" pitchFamily="34" charset="0"/>
              </a:rPr>
              <a:t>Barnhart, Dale et al. (2013), </a:t>
            </a:r>
            <a:r>
              <a:rPr lang="en-US" sz="1000" dirty="0" err="1">
                <a:latin typeface="Comfortaa" panose="020F0603070200060003" pitchFamily="34" charset="0"/>
              </a:rPr>
              <a:t>Klemes</a:t>
            </a:r>
            <a:r>
              <a:rPr lang="en-US" sz="1000" dirty="0">
                <a:latin typeface="Comfortaa" panose="020F0603070200060003" pitchFamily="34" charset="0"/>
              </a:rPr>
              <a:t> (2015), Hall (2014)</a:t>
            </a: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King, Hall (2011),  Gupta (2011), </a:t>
            </a:r>
            <a:r>
              <a:rPr lang="en-US" sz="1000" dirty="0" err="1" smtClean="0">
                <a:latin typeface="Comfortaa" panose="020F0603070200060003" pitchFamily="34" charset="0"/>
              </a:rPr>
              <a:t>Moerschbaecher</a:t>
            </a:r>
            <a:r>
              <a:rPr lang="en-US" sz="1000" dirty="0" smtClean="0">
                <a:latin typeface="Comfortaa" panose="020F0603070200060003" pitchFamily="34" charset="0"/>
              </a:rPr>
              <a:t> (2011), </a:t>
            </a:r>
            <a:r>
              <a:rPr lang="en-US" sz="1000" dirty="0" err="1" smtClean="0">
                <a:latin typeface="Comfortaa" panose="020F0603070200060003" pitchFamily="34" charset="0"/>
              </a:rPr>
              <a:t>Kubiszewski</a:t>
            </a:r>
            <a:r>
              <a:rPr lang="en-US" sz="1000" dirty="0" smtClean="0">
                <a:latin typeface="Comfortaa" panose="020F0603070200060003" pitchFamily="34" charset="0"/>
              </a:rPr>
              <a:t> (2010)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7484012" y="1617617"/>
            <a:ext cx="4580965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b="1" dirty="0" smtClean="0">
                <a:latin typeface="Comfortaa" panose="020F0603070200060003" pitchFamily="34" charset="0"/>
              </a:rPr>
              <a:t>Solar PV	  5 – 15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>
                <a:latin typeface="Comfortaa" panose="020F0603070200060003" pitchFamily="34" charset="0"/>
              </a:rPr>
              <a:t>Wind		20 – 40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>
                <a:latin typeface="Comfortaa" panose="020F0603070200060003" pitchFamily="34" charset="0"/>
              </a:rPr>
              <a:t>Solar CSP	 10 – 20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>
                <a:latin typeface="Comfortaa" panose="020F0603070200060003" pitchFamily="34" charset="0"/>
              </a:rPr>
              <a:t>Geothermal 	 15 – 35</a:t>
            </a:r>
          </a:p>
          <a:p>
            <a:pPr marL="0" indent="0">
              <a:lnSpc>
                <a:spcPct val="130000"/>
              </a:lnSpc>
              <a:buNone/>
            </a:pPr>
            <a:endParaRPr lang="en-US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>
                <a:latin typeface="Comfortaa" panose="020F0603070200060003" pitchFamily="34" charset="0"/>
              </a:rPr>
              <a:t>Oil		</a:t>
            </a:r>
            <a:r>
              <a:rPr lang="en-US" b="1" dirty="0" smtClean="0">
                <a:latin typeface="Comfortaa" panose="020F0603070200060003" pitchFamily="34" charset="0"/>
              </a:rPr>
              <a:t>25 </a:t>
            </a:r>
            <a:r>
              <a:rPr lang="en-US" b="1" dirty="0">
                <a:latin typeface="Comfortaa" panose="020F0603070200060003" pitchFamily="34" charset="0"/>
              </a:rPr>
              <a:t>– </a:t>
            </a:r>
            <a:r>
              <a:rPr lang="en-US" b="1" dirty="0" smtClean="0">
                <a:latin typeface="Comfortaa" panose="020F0603070200060003" pitchFamily="34" charset="0"/>
              </a:rPr>
              <a:t>10        [60 – 40] </a:t>
            </a:r>
            <a:endParaRPr lang="en-US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>
                <a:latin typeface="Comfortaa" panose="020F0603070200060003" pitchFamily="34" charset="0"/>
              </a:rPr>
              <a:t>Gas		25 – 15 </a:t>
            </a:r>
            <a:r>
              <a:rPr lang="en-US" b="1" dirty="0" smtClean="0">
                <a:latin typeface="Comfortaa" panose="020F0603070200060003" pitchFamily="34" charset="0"/>
              </a:rPr>
              <a:t>       [60 – 40] </a:t>
            </a:r>
            <a:endParaRPr lang="en-US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>
                <a:latin typeface="Comfortaa" panose="020F0603070200060003" pitchFamily="34" charset="0"/>
              </a:rPr>
              <a:t>Coal		</a:t>
            </a:r>
            <a:r>
              <a:rPr lang="en-US" b="1" dirty="0" smtClean="0">
                <a:latin typeface="Comfortaa" panose="020F0603070200060003" pitchFamily="34" charset="0"/>
              </a:rPr>
              <a:t>50 </a:t>
            </a:r>
            <a:r>
              <a:rPr lang="en-US" b="1" dirty="0">
                <a:latin typeface="Comfortaa" panose="020F0603070200060003" pitchFamily="34" charset="0"/>
              </a:rPr>
              <a:t>– </a:t>
            </a:r>
            <a:r>
              <a:rPr lang="en-US" b="1" dirty="0" smtClean="0">
                <a:latin typeface="Comfortaa" panose="020F0603070200060003" pitchFamily="34" charset="0"/>
              </a:rPr>
              <a:t>15	      [100 – 80]  </a:t>
            </a:r>
            <a:endParaRPr lang="en-US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80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76679" y="709747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OPEX vs. CAPEX nature of Energy Investment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Murphy et al. (2011) and own </a:t>
            </a:r>
            <a:r>
              <a:rPr lang="en-US" sz="1000" dirty="0">
                <a:latin typeface="Comfortaa" panose="020F0603070200060003" pitchFamily="34" charset="0"/>
              </a:rPr>
              <a:t>work based on Murphy et al. (2011)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1924062"/>
            <a:ext cx="5386389" cy="43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2" y="1924062"/>
            <a:ext cx="5386389" cy="4307464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709521" y="1865085"/>
            <a:ext cx="2352784" cy="8595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Fossil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8050952" y="1922187"/>
            <a:ext cx="2352784" cy="8595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Renewable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6660" y="5547360"/>
            <a:ext cx="320040" cy="1145540"/>
          </a:xfrm>
          <a:prstGeom prst="rect">
            <a:avLst/>
          </a:prstGeom>
          <a:solidFill>
            <a:srgbClr val="0066AB"/>
          </a:solidFill>
          <a:ln>
            <a:solidFill>
              <a:srgbClr val="00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3368" y="4259579"/>
            <a:ext cx="2667952" cy="1912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141268" y="5009422"/>
            <a:ext cx="1052512" cy="61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74166" y="4212952"/>
            <a:ext cx="884873" cy="2180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66660" y="4342842"/>
            <a:ext cx="320040" cy="732077"/>
          </a:xfrm>
          <a:prstGeom prst="rect">
            <a:avLst/>
          </a:prstGeom>
          <a:solidFill>
            <a:srgbClr val="0066AB"/>
          </a:solidFill>
          <a:ln>
            <a:solidFill>
              <a:srgbClr val="00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59730" y="3190707"/>
            <a:ext cx="1141258" cy="443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24700" y="2988777"/>
            <a:ext cx="0" cy="37041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2"/>
          <p:cNvSpPr txBox="1">
            <a:spLocks/>
          </p:cNvSpPr>
          <p:nvPr/>
        </p:nvSpPr>
        <p:spPr>
          <a:xfrm>
            <a:off x="8050952" y="4213815"/>
            <a:ext cx="2352784" cy="8595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400" b="1" dirty="0" err="1" smtClean="0">
                <a:solidFill>
                  <a:srgbClr val="785521"/>
                </a:solidFill>
                <a:latin typeface="Comfortaa" panose="020F0603070200060003" pitchFamily="34" charset="0"/>
              </a:rPr>
              <a:t>E</a:t>
            </a:r>
            <a:r>
              <a:rPr lang="en-US" sz="1400" b="1" baseline="-25000" dirty="0" err="1" smtClean="0">
                <a:solidFill>
                  <a:srgbClr val="785521"/>
                </a:solidFill>
                <a:latin typeface="Comfortaa" panose="020F0603070200060003" pitchFamily="34" charset="0"/>
              </a:rPr>
              <a:t>op</a:t>
            </a:r>
            <a:endParaRPr lang="en-US" sz="1400" b="1" baseline="-25000" dirty="0">
              <a:solidFill>
                <a:srgbClr val="785521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5" grpId="0"/>
      <p:bldP spid="5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60" y="1986267"/>
            <a:ext cx="11529646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>
                <a:latin typeface="Comfortaa" panose="020F0603070200060003" pitchFamily="34" charset="0"/>
              </a:rPr>
              <a:t>s</a:t>
            </a:r>
            <a:r>
              <a:rPr lang="en-US" cap="none" dirty="0" smtClean="0">
                <a:latin typeface="Comfortaa" panose="020F0603070200060003" pitchFamily="34" charset="0"/>
              </a:rPr>
              <a:t>ustainable </a:t>
            </a:r>
            <a:r>
              <a:rPr lang="en-US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energy</a:t>
            </a:r>
            <a:r>
              <a:rPr lang="en-US" cap="none" dirty="0" smtClean="0">
                <a:latin typeface="Comfortaa" panose="020F0603070200060003" pitchFamily="34" charset="0"/>
              </a:rPr>
              <a:t> transition</a:t>
            </a:r>
            <a:endParaRPr lang="en-US" cap="none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1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76679" y="709747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>
                <a:latin typeface="Comfortaa" panose="020F0603070200060003" pitchFamily="34" charset="0"/>
              </a:rPr>
              <a:t>s</a:t>
            </a:r>
            <a:r>
              <a:rPr lang="en-US" sz="2400" b="1" dirty="0" smtClean="0">
                <a:latin typeface="Comfortaa" panose="020F0603070200060003" pitchFamily="34" charset="0"/>
              </a:rPr>
              <a:t>ustainable energy transition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Daly (1996), Sgouridis, Csala (2014</a:t>
            </a:r>
            <a:r>
              <a:rPr lang="en-US" sz="1000" dirty="0">
                <a:latin typeface="Comfortaa" panose="020F0603070200060003" pitchFamily="34" charset="0"/>
              </a:rPr>
              <a:t>), 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59424" y="1778000"/>
            <a:ext cx="11316761" cy="15955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buFont typeface="+mj-lt"/>
              <a:buAutoNum type="arabicPeriod"/>
            </a:pPr>
            <a:r>
              <a:rPr lang="en-US" sz="2400" dirty="0" smtClean="0">
                <a:latin typeface="Comfortaa" panose="020F0603070200060003" pitchFamily="34" charset="0"/>
              </a:rPr>
              <a:t>The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impacts</a:t>
            </a:r>
            <a:r>
              <a:rPr lang="en-US" sz="2400" dirty="0">
                <a:latin typeface="Comfortaa" panose="020F0603070200060003" pitchFamily="34" charset="0"/>
              </a:rPr>
              <a:t> from energy use during SET should not exceed the long-run ecosystem carrying and assimilation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capacity</a:t>
            </a:r>
            <a:r>
              <a:rPr lang="en-US" sz="2400" dirty="0" smtClean="0">
                <a:latin typeface="Comfortaa" panose="020F0603070200060003" pitchFamily="34" charset="0"/>
              </a:rPr>
              <a:t>.</a:t>
            </a:r>
          </a:p>
          <a:p>
            <a:pPr algn="just">
              <a:lnSpc>
                <a:spcPct val="130000"/>
              </a:lnSpc>
              <a:buFont typeface="+mj-lt"/>
              <a:buAutoNum type="arabicPeriod"/>
            </a:pPr>
            <a:r>
              <a:rPr lang="en-US" sz="2400" dirty="0" smtClean="0">
                <a:latin typeface="Comfortaa" panose="020F0603070200060003" pitchFamily="34" charset="0"/>
              </a:rPr>
              <a:t> Per </a:t>
            </a:r>
            <a:r>
              <a:rPr lang="en-US" sz="2400" dirty="0">
                <a:latin typeface="Comfortaa" panose="020F0603070200060003" pitchFamily="34" charset="0"/>
              </a:rPr>
              <a:t>capita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net</a:t>
            </a:r>
            <a:r>
              <a:rPr lang="en-US" sz="2400" dirty="0">
                <a:latin typeface="Comfortaa" panose="020F0603070200060003" pitchFamily="34" charset="0"/>
              </a:rPr>
              <a:t> available energy should remain above a level that satisfies societal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needs</a:t>
            </a:r>
            <a:r>
              <a:rPr lang="en-US" sz="2400" dirty="0">
                <a:latin typeface="Comfortaa" panose="020F0603070200060003" pitchFamily="34" charset="0"/>
              </a:rPr>
              <a:t> at any point during SET and without disruptive discontinuities in its rate of </a:t>
            </a:r>
            <a:r>
              <a:rPr lang="en-US" sz="2400" dirty="0" smtClean="0">
                <a:latin typeface="Comfortaa" panose="020F0603070200060003" pitchFamily="34" charset="0"/>
              </a:rPr>
              <a:t>change.</a:t>
            </a:r>
          </a:p>
          <a:p>
            <a:pPr algn="just">
              <a:lnSpc>
                <a:spcPct val="130000"/>
              </a:lnSpc>
              <a:buFont typeface="+mj-lt"/>
              <a:buAutoNum type="arabicPeriod"/>
            </a:pPr>
            <a:r>
              <a:rPr lang="en-US" sz="2400" dirty="0" smtClean="0">
                <a:latin typeface="Comfortaa" panose="020F0603070200060003" pitchFamily="34" charset="0"/>
              </a:rPr>
              <a:t> The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rate of investment </a:t>
            </a:r>
            <a:r>
              <a:rPr lang="en-US" sz="2400" dirty="0">
                <a:latin typeface="Comfortaa" panose="020F0603070200060003" pitchFamily="34" charset="0"/>
              </a:rPr>
              <a:t>in building renewable energy harvesting and </a:t>
            </a:r>
            <a:r>
              <a:rPr lang="en-US" sz="2400" dirty="0" smtClean="0">
                <a:latin typeface="Comfortaa" panose="020F0603070200060003" pitchFamily="34" charset="0"/>
              </a:rPr>
              <a:t>utilization </a:t>
            </a:r>
            <a:r>
              <a:rPr lang="en-US" sz="2400" dirty="0">
                <a:latin typeface="Comfortaa" panose="020F0603070200060003" pitchFamily="34" charset="0"/>
              </a:rPr>
              <a:t>capital stock should be sufficient to create a sustainable energy supply basis before the non-renewable safely recoverable resources are </a:t>
            </a:r>
            <a:r>
              <a:rPr lang="en-US" sz="2400" b="1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exhausted</a:t>
            </a:r>
            <a:r>
              <a:rPr lang="en-US" sz="2400" dirty="0" smtClean="0">
                <a:latin typeface="Comfortaa" panose="020F0603070200060003" pitchFamily="34" charset="0"/>
              </a:rPr>
              <a:t>.</a:t>
            </a:r>
            <a:endParaRPr lang="en-US" sz="2400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2257</TotalTime>
  <Words>1998</Words>
  <Application>Microsoft Office PowerPoint</Application>
  <PresentationFormat>Widescreen</PresentationFormat>
  <Paragraphs>410</Paragraphs>
  <Slides>33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Cambria Math</vt:lpstr>
      <vt:lpstr>Arial</vt:lpstr>
      <vt:lpstr>Century Gothic</vt:lpstr>
      <vt:lpstr>Times New Roman</vt:lpstr>
      <vt:lpstr>Calibri</vt:lpstr>
      <vt:lpstr>Comfortaa</vt:lpstr>
      <vt:lpstr>Vapor Trail</vt:lpstr>
      <vt:lpstr>Investigating Global and National  Sustainable Energy Transition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Sustainable energy transition paths</dc:title>
  <dc:creator>Dénes CSALA</dc:creator>
  <cp:lastModifiedBy>Dénes CSALA</cp:lastModifiedBy>
  <cp:revision>320</cp:revision>
  <dcterms:created xsi:type="dcterms:W3CDTF">2015-05-23T22:06:25Z</dcterms:created>
  <dcterms:modified xsi:type="dcterms:W3CDTF">2015-10-08T16:08:53Z</dcterms:modified>
  <cp:contentStatus/>
</cp:coreProperties>
</file>